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24" autoAdjust="0"/>
  </p:normalViewPr>
  <p:slideViewPr>
    <p:cSldViewPr>
      <p:cViewPr varScale="1">
        <p:scale>
          <a:sx n="47" d="100"/>
          <a:sy n="47" d="100"/>
        </p:scale>
        <p:origin x="-1380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books.org/wiki/ICT_in_Education/Notes" TargetMode="External"/><Relationship Id="rId7" Type="http://schemas.openxmlformats.org/officeDocument/2006/relationships/hyperlink" Target="http://www.herts.ac.uk/ltdu/technology/what_is_multimedia.html" TargetMode="External"/><Relationship Id="rId2" Type="http://schemas.openxmlformats.org/officeDocument/2006/relationships/hyperlink" Target="http://www.unesco.org/education/educprog/lwf/dl/edict.pdf;accessed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ited.org/index.aspx?page_id=106&#253;" TargetMode="External"/><Relationship Id="rId5" Type="http://schemas.openxmlformats.org/officeDocument/2006/relationships/hyperlink" Target="http://www.ntic.org/internetguide.pdf" TargetMode="External"/><Relationship Id="rId4" Type="http://schemas.openxmlformats.org/officeDocument/2006/relationships/hyperlink" Target="http://learnlink.aed.org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rvearticles.com/2011122018613/what-do-you-mean-" TargetMode="External"/><Relationship Id="rId2" Type="http://schemas.openxmlformats.org/officeDocument/2006/relationships/hyperlink" Target="http://www.scribd.com/doc/61923699/Use-of-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tojde.anadolu.edu.tr/tojde8/articles/educationaltv.htm" TargetMode="External"/><Relationship Id="rId5" Type="http://schemas.openxmlformats.org/officeDocument/2006/relationships/hyperlink" Target="http://tojde.anadolu.edu.tr/tojde7/articles/educationalradio.htm" TargetMode="External"/><Relationship Id="rId4" Type="http://schemas.openxmlformats.org/officeDocument/2006/relationships/hyperlink" Target="http://www.readingonline.org/research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14638" y="323343"/>
            <a:ext cx="1306195" cy="388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875"/>
              </a:lnSpc>
            </a:pPr>
            <a:r>
              <a:rPr sz="900" b="1" spc="-10" dirty="0">
                <a:latin typeface="Times New Roman"/>
                <a:cs typeface="Times New Roman"/>
              </a:rPr>
              <a:t>Continuous</a:t>
            </a:r>
            <a:r>
              <a:rPr sz="900" b="1" spc="-5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endParaRPr sz="90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Comprehensive</a:t>
            </a:r>
            <a:r>
              <a:rPr sz="900" b="1" spc="-7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Evaluation</a:t>
            </a:r>
            <a:endParaRPr sz="90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(CCE)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2960" y="327659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0259" y="313435"/>
            <a:ext cx="8775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UNIT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12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17622" y="313435"/>
            <a:ext cx="2864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ICTs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FOR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TEACHING</a:t>
            </a:r>
            <a:r>
              <a:rPr sz="1800" b="1" spc="-21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AND </a:t>
            </a:r>
            <a:r>
              <a:rPr sz="1800" b="1" spc="-10" dirty="0">
                <a:latin typeface="Times New Roman"/>
                <a:cs typeface="Times New Roman"/>
              </a:rPr>
              <a:t>LEARNING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2960" y="902207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2960" y="6088379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2960" y="6370320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2960" y="8508492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2960" y="8790434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10250" y="1038858"/>
            <a:ext cx="4816475" cy="858583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200" b="1" spc="-10" dirty="0">
                <a:latin typeface="Times New Roman"/>
                <a:cs typeface="Times New Roman"/>
              </a:rPr>
              <a:t>Structure</a:t>
            </a:r>
            <a:endParaRPr sz="12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390525" algn="l"/>
              </a:tabLst>
            </a:pPr>
            <a:r>
              <a:rPr sz="1200" spc="-10" dirty="0">
                <a:latin typeface="Times New Roman"/>
                <a:cs typeface="Times New Roman"/>
              </a:rPr>
              <a:t>Introduction</a:t>
            </a:r>
            <a:endParaRPr sz="12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390525" algn="l"/>
              </a:tabLst>
            </a:pPr>
            <a:r>
              <a:rPr sz="1200" spc="-10" dirty="0">
                <a:latin typeface="Times New Roman"/>
                <a:cs typeface="Times New Roman"/>
              </a:rPr>
              <a:t>Objectives</a:t>
            </a:r>
            <a:endParaRPr sz="12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390525" algn="l"/>
              </a:tabLst>
            </a:pPr>
            <a:r>
              <a:rPr sz="1200" dirty="0">
                <a:latin typeface="Times New Roman"/>
                <a:cs typeface="Times New Roman"/>
              </a:rPr>
              <a:t>What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ICT?</a:t>
            </a:r>
            <a:endParaRPr sz="12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390525" algn="l"/>
              </a:tabLst>
            </a:pPr>
            <a:r>
              <a:rPr sz="1200" spc="-10" dirty="0">
                <a:latin typeface="Times New Roman"/>
                <a:cs typeface="Times New Roman"/>
              </a:rPr>
              <a:t>ICT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Teaching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</a:t>
            </a:r>
            <a:endParaRPr sz="12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334"/>
              </a:spcBef>
              <a:buAutoNum type="arabicPeriod"/>
              <a:tabLst>
                <a:tab pos="876300" algn="l"/>
              </a:tabLst>
            </a:pPr>
            <a:r>
              <a:rPr sz="1000" dirty="0">
                <a:latin typeface="Times New Roman"/>
                <a:cs typeface="Times New Roman"/>
              </a:rPr>
              <a:t>ICT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Teaching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876300" algn="l"/>
              </a:tabLst>
            </a:pPr>
            <a:r>
              <a:rPr sz="1000" dirty="0">
                <a:latin typeface="Times New Roman"/>
                <a:cs typeface="Times New Roman"/>
              </a:rPr>
              <a:t>ICT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Diagnostic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Testing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Remedial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Teaching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ICT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10" dirty="0">
                <a:latin typeface="Times New Roman"/>
                <a:cs typeface="Times New Roman"/>
              </a:rPr>
              <a:t> Evaluation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Activities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ICT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Psychological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Analysis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Learners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ICT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Development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Reasoning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Thinking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Among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876300" algn="l"/>
              </a:tabLst>
            </a:pPr>
            <a:r>
              <a:rPr sz="1000" dirty="0">
                <a:latin typeface="Times New Roman"/>
                <a:cs typeface="Times New Roman"/>
              </a:rPr>
              <a:t>ICT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Instructional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Material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390525" algn="l"/>
              </a:tabLst>
            </a:pPr>
            <a:r>
              <a:rPr sz="1200" spc="-30" dirty="0">
                <a:latin typeface="Times New Roman"/>
                <a:cs typeface="Times New Roman"/>
              </a:rPr>
              <a:t>Various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Types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ICTs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their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Applications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Teaching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</a:t>
            </a:r>
            <a:endParaRPr sz="12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Radio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Television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Computer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Internet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876300" algn="l"/>
              </a:tabLst>
            </a:pPr>
            <a:r>
              <a:rPr sz="1000" dirty="0">
                <a:latin typeface="Times New Roman"/>
                <a:cs typeface="Times New Roman"/>
              </a:rPr>
              <a:t>Multi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Media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876300" algn="l"/>
              </a:tabLst>
            </a:pPr>
            <a:r>
              <a:rPr sz="1000" dirty="0">
                <a:latin typeface="Times New Roman"/>
                <a:cs typeface="Times New Roman"/>
              </a:rPr>
              <a:t>Mobile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Learning</a:t>
            </a:r>
            <a:endParaRPr sz="1000">
              <a:latin typeface="Times New Roman"/>
              <a:cs typeface="Times New Roman"/>
            </a:endParaRPr>
          </a:p>
          <a:p>
            <a:pPr marL="876300" lvl="2" indent="-48577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876300" algn="l"/>
              </a:tabLst>
            </a:pPr>
            <a:r>
              <a:rPr sz="1000" spc="-10" dirty="0">
                <a:latin typeface="Times New Roman"/>
                <a:cs typeface="Times New Roman"/>
              </a:rPr>
              <a:t>Interactive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Classrooms</a:t>
            </a:r>
            <a:endParaRPr sz="10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390525" algn="l"/>
              </a:tabLst>
            </a:pPr>
            <a:r>
              <a:rPr sz="1200" dirty="0">
                <a:latin typeface="Times New Roman"/>
                <a:cs typeface="Times New Roman"/>
              </a:rPr>
              <a:t>Let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up</a:t>
            </a:r>
            <a:endParaRPr sz="12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390525" algn="l"/>
              </a:tabLst>
            </a:pPr>
            <a:r>
              <a:rPr sz="1200" dirty="0">
                <a:latin typeface="Times New Roman"/>
                <a:cs typeface="Times New Roman"/>
              </a:rPr>
              <a:t>Unit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End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Activities</a:t>
            </a:r>
            <a:endParaRPr sz="12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390525" algn="l"/>
              </a:tabLst>
            </a:pPr>
            <a:r>
              <a:rPr sz="1200" spc="-10" dirty="0">
                <a:latin typeface="Times New Roman"/>
                <a:cs typeface="Times New Roman"/>
              </a:rPr>
              <a:t>References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Suggested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Readings</a:t>
            </a:r>
            <a:endParaRPr sz="1200">
              <a:latin typeface="Times New Roman"/>
              <a:cs typeface="Times New Roman"/>
            </a:endParaRPr>
          </a:p>
          <a:p>
            <a:pPr marL="390525" lvl="1" indent="-377825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390525" algn="l"/>
              </a:tabLst>
            </a:pP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Check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Your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Progress</a:t>
            </a:r>
            <a:endParaRPr sz="1200">
              <a:latin typeface="Times New Roman"/>
              <a:cs typeface="Times New Roman"/>
            </a:endParaRPr>
          </a:p>
          <a:p>
            <a:pPr marL="588645" lvl="1" indent="-575945">
              <a:lnSpc>
                <a:spcPct val="100000"/>
              </a:lnSpc>
              <a:spcBef>
                <a:spcPts val="1245"/>
              </a:spcBef>
              <a:buAutoNum type="arabicPeriod"/>
              <a:tabLst>
                <a:tab pos="58864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INTRODUCTION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215"/>
              </a:spcBef>
            </a:pPr>
            <a:r>
              <a:rPr sz="1200" spc="-45" dirty="0">
                <a:latin typeface="Times New Roman"/>
                <a:cs typeface="Times New Roman"/>
              </a:rPr>
              <a:t>You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aware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different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television, computer,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etc.,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teaching-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fact,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 </a:t>
            </a:r>
            <a:r>
              <a:rPr sz="1200" spc="-20" dirty="0">
                <a:latin typeface="Times New Roman"/>
                <a:cs typeface="Times New Roman"/>
              </a:rPr>
              <a:t>have transformed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 teaching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learning process.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Radio,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television 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newer </a:t>
            </a:r>
            <a:r>
              <a:rPr sz="1200" dirty="0">
                <a:latin typeface="Times New Roman"/>
                <a:cs typeface="Times New Roman"/>
              </a:rPr>
              <a:t>digital technologies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 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computers 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Internet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constitute </a:t>
            </a:r>
            <a:r>
              <a:rPr sz="1200" spc="-10" dirty="0">
                <a:latin typeface="Times New Roman"/>
                <a:cs typeface="Times New Roman"/>
              </a:rPr>
              <a:t>Information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Communication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Technologies,.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been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visualized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powerful </a:t>
            </a:r>
            <a:r>
              <a:rPr sz="1200" spc="-30" dirty="0">
                <a:latin typeface="Times New Roman"/>
                <a:cs typeface="Times New Roman"/>
              </a:rPr>
              <a:t>enabling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tools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for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educational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changes.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Different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ICTs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have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potentiality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expand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strengthen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enhance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quality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education.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unit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attempt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thorough understanding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utility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teaching-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 process.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200">
              <a:latin typeface="Times New Roman"/>
              <a:cs typeface="Times New Roman"/>
            </a:endParaRPr>
          </a:p>
          <a:p>
            <a:pPr marL="588645" lvl="1" indent="-575945">
              <a:lnSpc>
                <a:spcPct val="100000"/>
              </a:lnSpc>
              <a:buAutoNum type="arabicPeriod" startAt="2"/>
              <a:tabLst>
                <a:tab pos="58864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OBJECTIVES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200" dirty="0">
                <a:latin typeface="Times New Roman"/>
                <a:cs typeface="Times New Roman"/>
              </a:rPr>
              <a:t>After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going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unit,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able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to:</a:t>
            </a:r>
            <a:endParaRPr sz="1200">
              <a:latin typeface="Times New Roman"/>
              <a:cs typeface="Times New Roman"/>
            </a:endParaRPr>
          </a:p>
          <a:p>
            <a:pPr marL="281940" lvl="2" indent="-26924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81940" algn="l"/>
              </a:tabLst>
            </a:pPr>
            <a:r>
              <a:rPr sz="1200" spc="-10" dirty="0">
                <a:latin typeface="Times New Roman"/>
                <a:cs typeface="Times New Roman"/>
              </a:rPr>
              <a:t>explain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concept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Technology;</a:t>
            </a:r>
            <a:endParaRPr sz="1200">
              <a:latin typeface="Times New Roman"/>
              <a:cs typeface="Times New Roman"/>
            </a:endParaRPr>
          </a:p>
          <a:p>
            <a:pPr marL="281940" lvl="2" indent="-26924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81940" algn="l"/>
              </a:tabLst>
            </a:pPr>
            <a:r>
              <a:rPr sz="1200" dirty="0">
                <a:latin typeface="Times New Roman"/>
                <a:cs typeface="Times New Roman"/>
              </a:rPr>
              <a:t>classify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ICTs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according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appropriate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domain;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95010" y="280034"/>
            <a:ext cx="1522730" cy="490855"/>
          </a:xfrm>
          <a:custGeom>
            <a:avLst/>
            <a:gdLst/>
            <a:ahLst/>
            <a:cxnLst/>
            <a:rect l="l" t="t" r="r" b="b"/>
            <a:pathLst>
              <a:path w="1522729" h="490855">
                <a:moveTo>
                  <a:pt x="1522730" y="0"/>
                </a:moveTo>
                <a:lnTo>
                  <a:pt x="0" y="0"/>
                </a:lnTo>
                <a:lnTo>
                  <a:pt x="0" y="490855"/>
                </a:lnTo>
                <a:lnTo>
                  <a:pt x="1522730" y="490855"/>
                </a:lnTo>
                <a:lnTo>
                  <a:pt x="15227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0" y="203706"/>
            <a:ext cx="4649470" cy="7924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1940" indent="-269240">
              <a:lnSpc>
                <a:spcPct val="100000"/>
              </a:lnSpc>
              <a:spcBef>
                <a:spcPts val="675"/>
              </a:spcBef>
              <a:buFont typeface="Symbol"/>
              <a:buChar char=""/>
              <a:tabLst>
                <a:tab pos="281940" algn="l"/>
              </a:tabLst>
            </a:pPr>
            <a:r>
              <a:rPr sz="1200" dirty="0">
                <a:latin typeface="Times New Roman"/>
                <a:cs typeface="Times New Roman"/>
              </a:rPr>
              <a:t>identify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appropriate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ICTs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instructions;</a:t>
            </a:r>
            <a:endParaRPr sz="1200">
              <a:latin typeface="Times New Roman"/>
              <a:cs typeface="Times New Roman"/>
            </a:endParaRPr>
          </a:p>
          <a:p>
            <a:pPr marL="281940" indent="-26924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81940" algn="l"/>
              </a:tabLst>
            </a:pP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ICTs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learning;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281940" indent="-26924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81940" algn="l"/>
              </a:tabLst>
            </a:pPr>
            <a:r>
              <a:rPr sz="1200" dirty="0">
                <a:latin typeface="Times New Roman"/>
                <a:cs typeface="Times New Roman"/>
              </a:rPr>
              <a:t>motivate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ICTs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up-</a:t>
            </a:r>
            <a:r>
              <a:rPr sz="1200" dirty="0">
                <a:latin typeface="Times New Roman"/>
                <a:cs typeface="Times New Roman"/>
              </a:rPr>
              <a:t>gradation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knowledge.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61032" y="1127759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61032" y="1409699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48330" y="1129792"/>
            <a:ext cx="4814570" cy="316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6740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12.3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40" dirty="0">
                <a:latin typeface="Times New Roman"/>
                <a:cs typeface="Times New Roman"/>
              </a:rPr>
              <a:t>WHAT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IS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ICT?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ICTs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often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interchangeably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context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modern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tech- </a:t>
            </a:r>
            <a:r>
              <a:rPr sz="1200" spc="-10" dirty="0">
                <a:latin typeface="Times New Roman"/>
                <a:cs typeface="Times New Roman"/>
              </a:rPr>
              <a:t>nology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infrastructure.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ICT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comprehensive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term,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comprises</a:t>
            </a:r>
            <a:r>
              <a:rPr sz="1200" spc="-10" dirty="0">
                <a:latin typeface="Times New Roman"/>
                <a:cs typeface="Times New Roman"/>
              </a:rPr>
              <a:t> information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technology.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technol- </a:t>
            </a:r>
            <a:r>
              <a:rPr sz="1200" dirty="0">
                <a:latin typeface="Times New Roman"/>
                <a:cs typeface="Times New Roman"/>
              </a:rPr>
              <a:t>ogy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includes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radio,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television,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internet,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teleconferencing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mo-</a:t>
            </a:r>
            <a:r>
              <a:rPr sz="1200" spc="-5" dirty="0">
                <a:latin typeface="Times New Roman"/>
                <a:cs typeface="Times New Roman"/>
              </a:rPr>
              <a:t> bile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technology.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powered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mainly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two </a:t>
            </a:r>
            <a:r>
              <a:rPr sz="1200" spc="-10" dirty="0">
                <a:latin typeface="Times New Roman"/>
                <a:cs typeface="Times New Roman"/>
              </a:rPr>
              <a:t>types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communication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satellite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based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terrestrial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based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communication.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Satellite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based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communication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com-</a:t>
            </a:r>
            <a:r>
              <a:rPr sz="1200" spc="-10" dirty="0">
                <a:latin typeface="Times New Roman"/>
                <a:cs typeface="Times New Roman"/>
              </a:rPr>
              <a:t> munication,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takes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place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between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sender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receiver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communi-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satellite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whereas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terrestrial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based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takes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network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transmitters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spread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across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geographi-</a:t>
            </a:r>
            <a:r>
              <a:rPr sz="1200" spc="-5" dirty="0">
                <a:latin typeface="Times New Roman"/>
                <a:cs typeface="Times New Roman"/>
              </a:rPr>
              <a:t> cal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country,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state.</a:t>
            </a:r>
            <a:r>
              <a:rPr sz="1200" spc="-10" dirty="0">
                <a:latin typeface="Times New Roman"/>
                <a:cs typeface="Times New Roman"/>
              </a:rPr>
              <a:t> This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type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trans- </a:t>
            </a:r>
            <a:r>
              <a:rPr sz="1200" spc="-10" dirty="0">
                <a:latin typeface="Times New Roman"/>
                <a:cs typeface="Times New Roman"/>
              </a:rPr>
              <a:t>mission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radio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television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India.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However,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launch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satellites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Indian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Space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Research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(ISRO),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satellite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based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com-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munication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being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telecommunication.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components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ICT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 </a:t>
            </a:r>
            <a:r>
              <a:rPr sz="1200" spc="-10" dirty="0">
                <a:latin typeface="Times New Roman"/>
                <a:cs typeface="Times New Roman"/>
              </a:rPr>
              <a:t>presented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Fig.12.1.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51578" y="7376665"/>
            <a:ext cx="16059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Times New Roman"/>
                <a:cs typeface="Times New Roman"/>
              </a:rPr>
              <a:t>Fig.12.1: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Components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of</a:t>
            </a:r>
            <a:r>
              <a:rPr sz="1000" b="1" spc="-25" dirty="0">
                <a:latin typeface="Times New Roman"/>
                <a:cs typeface="Times New Roman"/>
              </a:rPr>
              <a:t> ICT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48327" y="7640825"/>
            <a:ext cx="4817110" cy="2145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Communicating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information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effectively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by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making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use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appropriate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technology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called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communication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technology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(ICT).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umbrella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term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includes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communication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devices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radio, television,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cellular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phones,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network,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satellite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systems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on. </a:t>
            </a: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definitions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ICT.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defined,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“diverse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set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35" dirty="0">
                <a:latin typeface="Times New Roman"/>
                <a:cs typeface="Times New Roman"/>
              </a:rPr>
              <a:t>technological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tools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resources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used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communicate,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create,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disseminate, </a:t>
            </a:r>
            <a:r>
              <a:rPr sz="1200" dirty="0">
                <a:latin typeface="Times New Roman"/>
                <a:cs typeface="Times New Roman"/>
              </a:rPr>
              <a:t>store,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manage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information.(Blurton,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2002)”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technologies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include </a:t>
            </a:r>
            <a:r>
              <a:rPr sz="1200" i="1" dirty="0">
                <a:latin typeface="Times New Roman"/>
                <a:cs typeface="Times New Roman"/>
              </a:rPr>
              <a:t>computers,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the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Internet,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broadcasting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technologies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(radio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television),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and </a:t>
            </a:r>
            <a:r>
              <a:rPr sz="1200" i="1" spc="-20" dirty="0">
                <a:latin typeface="Times New Roman"/>
                <a:cs typeface="Times New Roman"/>
              </a:rPr>
              <a:t>telephony,</a:t>
            </a:r>
            <a:r>
              <a:rPr sz="1200" i="1" spc="2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2700" marR="64135" algn="just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/>
                <a:cs typeface="Times New Roman"/>
              </a:rPr>
              <a:t>According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United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Nations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Development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(UNDP):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“ICTs </a:t>
            </a:r>
            <a:r>
              <a:rPr sz="1200" i="1" spc="-20" dirty="0">
                <a:latin typeface="Times New Roman"/>
                <a:cs typeface="Times New Roman"/>
              </a:rPr>
              <a:t>are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basically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information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handling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tools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—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varied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set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goods,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applications,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88541" y="4448555"/>
            <a:ext cx="5154930" cy="2795905"/>
          </a:xfrm>
          <a:custGeom>
            <a:avLst/>
            <a:gdLst/>
            <a:ahLst/>
            <a:cxnLst/>
            <a:rect l="l" t="t" r="r" b="b"/>
            <a:pathLst>
              <a:path w="5154930" h="2795904">
                <a:moveTo>
                  <a:pt x="0" y="1397889"/>
                </a:moveTo>
                <a:lnTo>
                  <a:pt x="1034" y="1355312"/>
                </a:lnTo>
                <a:lnTo>
                  <a:pt x="4137" y="1313198"/>
                </a:lnTo>
                <a:lnTo>
                  <a:pt x="9306" y="1271545"/>
                </a:lnTo>
                <a:lnTo>
                  <a:pt x="16542" y="1230355"/>
                </a:lnTo>
                <a:lnTo>
                  <a:pt x="25846" y="1189626"/>
                </a:lnTo>
                <a:lnTo>
                  <a:pt x="37216" y="1149360"/>
                </a:lnTo>
                <a:lnTo>
                  <a:pt x="50654" y="1109555"/>
                </a:lnTo>
                <a:lnTo>
                  <a:pt x="66159" y="1070213"/>
                </a:lnTo>
                <a:lnTo>
                  <a:pt x="83731" y="1031332"/>
                </a:lnTo>
                <a:lnTo>
                  <a:pt x="103370" y="992914"/>
                </a:lnTo>
                <a:lnTo>
                  <a:pt x="125076" y="954957"/>
                </a:lnTo>
                <a:lnTo>
                  <a:pt x="148849" y="917462"/>
                </a:lnTo>
                <a:lnTo>
                  <a:pt x="174690" y="880430"/>
                </a:lnTo>
                <a:lnTo>
                  <a:pt x="202597" y="843859"/>
                </a:lnTo>
                <a:lnTo>
                  <a:pt x="232572" y="807750"/>
                </a:lnTo>
                <a:lnTo>
                  <a:pt x="264614" y="772103"/>
                </a:lnTo>
                <a:lnTo>
                  <a:pt x="298722" y="736919"/>
                </a:lnTo>
                <a:lnTo>
                  <a:pt x="334899" y="702196"/>
                </a:lnTo>
                <a:lnTo>
                  <a:pt x="373142" y="667935"/>
                </a:lnTo>
                <a:lnTo>
                  <a:pt x="413452" y="634136"/>
                </a:lnTo>
                <a:lnTo>
                  <a:pt x="455829" y="600799"/>
                </a:lnTo>
                <a:lnTo>
                  <a:pt x="500274" y="567923"/>
                </a:lnTo>
                <a:lnTo>
                  <a:pt x="546785" y="535510"/>
                </a:lnTo>
                <a:lnTo>
                  <a:pt x="595364" y="503559"/>
                </a:lnTo>
                <a:lnTo>
                  <a:pt x="646010" y="472069"/>
                </a:lnTo>
                <a:lnTo>
                  <a:pt x="698723" y="441042"/>
                </a:lnTo>
                <a:lnTo>
                  <a:pt x="753503" y="410476"/>
                </a:lnTo>
                <a:lnTo>
                  <a:pt x="793474" y="389158"/>
                </a:lnTo>
                <a:lnTo>
                  <a:pt x="833880" y="368408"/>
                </a:lnTo>
                <a:lnTo>
                  <a:pt x="874719" y="348226"/>
                </a:lnTo>
                <a:lnTo>
                  <a:pt x="915992" y="328613"/>
                </a:lnTo>
                <a:lnTo>
                  <a:pt x="957698" y="309568"/>
                </a:lnTo>
                <a:lnTo>
                  <a:pt x="999839" y="291092"/>
                </a:lnTo>
                <a:lnTo>
                  <a:pt x="1042413" y="273184"/>
                </a:lnTo>
                <a:lnTo>
                  <a:pt x="1085422" y="255845"/>
                </a:lnTo>
                <a:lnTo>
                  <a:pt x="1128864" y="239074"/>
                </a:lnTo>
                <a:lnTo>
                  <a:pt x="1172740" y="222871"/>
                </a:lnTo>
                <a:lnTo>
                  <a:pt x="1217050" y="207237"/>
                </a:lnTo>
                <a:lnTo>
                  <a:pt x="1261794" y="192172"/>
                </a:lnTo>
                <a:lnTo>
                  <a:pt x="1306971" y="177675"/>
                </a:lnTo>
                <a:lnTo>
                  <a:pt x="1352583" y="163746"/>
                </a:lnTo>
                <a:lnTo>
                  <a:pt x="1398628" y="150386"/>
                </a:lnTo>
                <a:lnTo>
                  <a:pt x="1445107" y="137594"/>
                </a:lnTo>
                <a:lnTo>
                  <a:pt x="1492020" y="125371"/>
                </a:lnTo>
                <a:lnTo>
                  <a:pt x="1539367" y="113716"/>
                </a:lnTo>
                <a:lnTo>
                  <a:pt x="1587147" y="102630"/>
                </a:lnTo>
                <a:lnTo>
                  <a:pt x="1635361" y="92112"/>
                </a:lnTo>
                <a:lnTo>
                  <a:pt x="1684010" y="82163"/>
                </a:lnTo>
                <a:lnTo>
                  <a:pt x="1733092" y="72782"/>
                </a:lnTo>
                <a:lnTo>
                  <a:pt x="1782608" y="63969"/>
                </a:lnTo>
                <a:lnTo>
                  <a:pt x="1832557" y="55725"/>
                </a:lnTo>
                <a:lnTo>
                  <a:pt x="1882941" y="48050"/>
                </a:lnTo>
                <a:lnTo>
                  <a:pt x="1933758" y="40943"/>
                </a:lnTo>
                <a:lnTo>
                  <a:pt x="1985009" y="34404"/>
                </a:lnTo>
                <a:lnTo>
                  <a:pt x="2036694" y="28434"/>
                </a:lnTo>
                <a:lnTo>
                  <a:pt x="2088813" y="23032"/>
                </a:lnTo>
                <a:lnTo>
                  <a:pt x="2141365" y="18199"/>
                </a:lnTo>
                <a:lnTo>
                  <a:pt x="2194351" y="13934"/>
                </a:lnTo>
                <a:lnTo>
                  <a:pt x="2247771" y="10238"/>
                </a:lnTo>
                <a:lnTo>
                  <a:pt x="2301625" y="7111"/>
                </a:lnTo>
                <a:lnTo>
                  <a:pt x="2355913" y="4551"/>
                </a:lnTo>
                <a:lnTo>
                  <a:pt x="2410634" y="2561"/>
                </a:lnTo>
                <a:lnTo>
                  <a:pt x="2465789" y="1138"/>
                </a:lnTo>
                <a:lnTo>
                  <a:pt x="2521378" y="285"/>
                </a:lnTo>
                <a:lnTo>
                  <a:pt x="2577401" y="0"/>
                </a:lnTo>
                <a:lnTo>
                  <a:pt x="2633425" y="284"/>
                </a:lnTo>
                <a:lnTo>
                  <a:pt x="2689015" y="1137"/>
                </a:lnTo>
                <a:lnTo>
                  <a:pt x="2744171" y="2558"/>
                </a:lnTo>
                <a:lnTo>
                  <a:pt x="2798893" y="4548"/>
                </a:lnTo>
                <a:lnTo>
                  <a:pt x="2853182" y="7106"/>
                </a:lnTo>
                <a:lnTo>
                  <a:pt x="2907037" y="10233"/>
                </a:lnTo>
                <a:lnTo>
                  <a:pt x="2960458" y="13929"/>
                </a:lnTo>
                <a:lnTo>
                  <a:pt x="3013445" y="18193"/>
                </a:lnTo>
                <a:lnTo>
                  <a:pt x="3065998" y="23025"/>
                </a:lnTo>
                <a:lnTo>
                  <a:pt x="3118118" y="28427"/>
                </a:lnTo>
                <a:lnTo>
                  <a:pt x="3169803" y="34396"/>
                </a:lnTo>
                <a:lnTo>
                  <a:pt x="3221055" y="40934"/>
                </a:lnTo>
                <a:lnTo>
                  <a:pt x="3271873" y="48041"/>
                </a:lnTo>
                <a:lnTo>
                  <a:pt x="3322257" y="55716"/>
                </a:lnTo>
                <a:lnTo>
                  <a:pt x="3372207" y="63960"/>
                </a:lnTo>
                <a:lnTo>
                  <a:pt x="3421724" y="72772"/>
                </a:lnTo>
                <a:lnTo>
                  <a:pt x="3470806" y="82153"/>
                </a:lnTo>
                <a:lnTo>
                  <a:pt x="3519455" y="92102"/>
                </a:lnTo>
                <a:lnTo>
                  <a:pt x="3567669" y="102620"/>
                </a:lnTo>
                <a:lnTo>
                  <a:pt x="3615450" y="113707"/>
                </a:lnTo>
                <a:lnTo>
                  <a:pt x="3662797" y="125362"/>
                </a:lnTo>
                <a:lnTo>
                  <a:pt x="3709710" y="137585"/>
                </a:lnTo>
                <a:lnTo>
                  <a:pt x="3756189" y="150377"/>
                </a:lnTo>
                <a:lnTo>
                  <a:pt x="3802234" y="163737"/>
                </a:lnTo>
                <a:lnTo>
                  <a:pt x="3847845" y="177666"/>
                </a:lnTo>
                <a:lnTo>
                  <a:pt x="3893022" y="192164"/>
                </a:lnTo>
                <a:lnTo>
                  <a:pt x="3937766" y="207230"/>
                </a:lnTo>
                <a:lnTo>
                  <a:pt x="3982075" y="222864"/>
                </a:lnTo>
                <a:lnTo>
                  <a:pt x="4025950" y="239067"/>
                </a:lnTo>
                <a:lnTo>
                  <a:pt x="4069392" y="255838"/>
                </a:lnTo>
                <a:lnTo>
                  <a:pt x="4112399" y="273178"/>
                </a:lnTo>
                <a:lnTo>
                  <a:pt x="4154972" y="291087"/>
                </a:lnTo>
                <a:lnTo>
                  <a:pt x="4197112" y="309564"/>
                </a:lnTo>
                <a:lnTo>
                  <a:pt x="4238817" y="328609"/>
                </a:lnTo>
                <a:lnTo>
                  <a:pt x="4280089" y="348223"/>
                </a:lnTo>
                <a:lnTo>
                  <a:pt x="4320926" y="368406"/>
                </a:lnTo>
                <a:lnTo>
                  <a:pt x="4361330" y="389157"/>
                </a:lnTo>
                <a:lnTo>
                  <a:pt x="4401299" y="410476"/>
                </a:lnTo>
                <a:lnTo>
                  <a:pt x="4456080" y="441039"/>
                </a:lnTo>
                <a:lnTo>
                  <a:pt x="4508795" y="472064"/>
                </a:lnTo>
                <a:lnTo>
                  <a:pt x="4559442" y="503552"/>
                </a:lnTo>
                <a:lnTo>
                  <a:pt x="4608022" y="535501"/>
                </a:lnTo>
                <a:lnTo>
                  <a:pt x="4654535" y="567913"/>
                </a:lnTo>
                <a:lnTo>
                  <a:pt x="4698981" y="600787"/>
                </a:lnTo>
                <a:lnTo>
                  <a:pt x="4741359" y="634123"/>
                </a:lnTo>
                <a:lnTo>
                  <a:pt x="4781671" y="667921"/>
                </a:lnTo>
                <a:lnTo>
                  <a:pt x="4819915" y="702182"/>
                </a:lnTo>
                <a:lnTo>
                  <a:pt x="4856092" y="736904"/>
                </a:lnTo>
                <a:lnTo>
                  <a:pt x="4890201" y="772089"/>
                </a:lnTo>
                <a:lnTo>
                  <a:pt x="4922244" y="807736"/>
                </a:lnTo>
                <a:lnTo>
                  <a:pt x="4952219" y="843845"/>
                </a:lnTo>
                <a:lnTo>
                  <a:pt x="4980127" y="880416"/>
                </a:lnTo>
                <a:lnTo>
                  <a:pt x="5005968" y="917449"/>
                </a:lnTo>
                <a:lnTo>
                  <a:pt x="5029741" y="954944"/>
                </a:lnTo>
                <a:lnTo>
                  <a:pt x="5051447" y="992901"/>
                </a:lnTo>
                <a:lnTo>
                  <a:pt x="5071086" y="1031321"/>
                </a:lnTo>
                <a:lnTo>
                  <a:pt x="5088657" y="1070202"/>
                </a:lnTo>
                <a:lnTo>
                  <a:pt x="5104161" y="1109546"/>
                </a:lnTo>
                <a:lnTo>
                  <a:pt x="5117598" y="1149352"/>
                </a:lnTo>
                <a:lnTo>
                  <a:pt x="5128967" y="1189619"/>
                </a:lnTo>
                <a:lnTo>
                  <a:pt x="5138269" y="1230349"/>
                </a:lnTo>
                <a:lnTo>
                  <a:pt x="5145503" y="1271541"/>
                </a:lnTo>
                <a:lnTo>
                  <a:pt x="5150671" y="1313195"/>
                </a:lnTo>
                <a:lnTo>
                  <a:pt x="5153770" y="1355311"/>
                </a:lnTo>
                <a:lnTo>
                  <a:pt x="5154803" y="1397889"/>
                </a:lnTo>
                <a:lnTo>
                  <a:pt x="5153770" y="1440466"/>
                </a:lnTo>
                <a:lnTo>
                  <a:pt x="5150671" y="1482582"/>
                </a:lnTo>
                <a:lnTo>
                  <a:pt x="5145503" y="1524236"/>
                </a:lnTo>
                <a:lnTo>
                  <a:pt x="5138269" y="1565428"/>
                </a:lnTo>
                <a:lnTo>
                  <a:pt x="5128967" y="1606158"/>
                </a:lnTo>
                <a:lnTo>
                  <a:pt x="5117598" y="1646425"/>
                </a:lnTo>
                <a:lnTo>
                  <a:pt x="5104161" y="1686231"/>
                </a:lnTo>
                <a:lnTo>
                  <a:pt x="5088657" y="1725575"/>
                </a:lnTo>
                <a:lnTo>
                  <a:pt x="5071086" y="1764456"/>
                </a:lnTo>
                <a:lnTo>
                  <a:pt x="5051447" y="1802876"/>
                </a:lnTo>
                <a:lnTo>
                  <a:pt x="5029741" y="1840833"/>
                </a:lnTo>
                <a:lnTo>
                  <a:pt x="5005968" y="1878328"/>
                </a:lnTo>
                <a:lnTo>
                  <a:pt x="4980127" y="1915361"/>
                </a:lnTo>
                <a:lnTo>
                  <a:pt x="4952219" y="1951932"/>
                </a:lnTo>
                <a:lnTo>
                  <a:pt x="4922244" y="1988041"/>
                </a:lnTo>
                <a:lnTo>
                  <a:pt x="4890201" y="2023688"/>
                </a:lnTo>
                <a:lnTo>
                  <a:pt x="4856092" y="2058873"/>
                </a:lnTo>
                <a:lnTo>
                  <a:pt x="4819915" y="2093595"/>
                </a:lnTo>
                <a:lnTo>
                  <a:pt x="4781671" y="2127856"/>
                </a:lnTo>
                <a:lnTo>
                  <a:pt x="4741359" y="2161654"/>
                </a:lnTo>
                <a:lnTo>
                  <a:pt x="4698981" y="2194990"/>
                </a:lnTo>
                <a:lnTo>
                  <a:pt x="4654535" y="2227864"/>
                </a:lnTo>
                <a:lnTo>
                  <a:pt x="4608022" y="2260276"/>
                </a:lnTo>
                <a:lnTo>
                  <a:pt x="4559442" y="2292225"/>
                </a:lnTo>
                <a:lnTo>
                  <a:pt x="4508795" y="2323713"/>
                </a:lnTo>
                <a:lnTo>
                  <a:pt x="4456080" y="2354738"/>
                </a:lnTo>
                <a:lnTo>
                  <a:pt x="4401299" y="2385301"/>
                </a:lnTo>
                <a:lnTo>
                  <a:pt x="4361330" y="2406620"/>
                </a:lnTo>
                <a:lnTo>
                  <a:pt x="4320926" y="2427371"/>
                </a:lnTo>
                <a:lnTo>
                  <a:pt x="4280089" y="2447554"/>
                </a:lnTo>
                <a:lnTo>
                  <a:pt x="4238817" y="2467168"/>
                </a:lnTo>
                <a:lnTo>
                  <a:pt x="4197112" y="2486213"/>
                </a:lnTo>
                <a:lnTo>
                  <a:pt x="4154972" y="2504690"/>
                </a:lnTo>
                <a:lnTo>
                  <a:pt x="4112399" y="2522599"/>
                </a:lnTo>
                <a:lnTo>
                  <a:pt x="4069392" y="2539939"/>
                </a:lnTo>
                <a:lnTo>
                  <a:pt x="4025950" y="2556710"/>
                </a:lnTo>
                <a:lnTo>
                  <a:pt x="3982075" y="2572913"/>
                </a:lnTo>
                <a:lnTo>
                  <a:pt x="3937766" y="2588547"/>
                </a:lnTo>
                <a:lnTo>
                  <a:pt x="3893022" y="2603613"/>
                </a:lnTo>
                <a:lnTo>
                  <a:pt x="3847845" y="2618111"/>
                </a:lnTo>
                <a:lnTo>
                  <a:pt x="3802234" y="2632040"/>
                </a:lnTo>
                <a:lnTo>
                  <a:pt x="3756189" y="2645400"/>
                </a:lnTo>
                <a:lnTo>
                  <a:pt x="3709710" y="2658192"/>
                </a:lnTo>
                <a:lnTo>
                  <a:pt x="3662797" y="2670416"/>
                </a:lnTo>
                <a:lnTo>
                  <a:pt x="3615450" y="2682070"/>
                </a:lnTo>
                <a:lnTo>
                  <a:pt x="3567669" y="2693157"/>
                </a:lnTo>
                <a:lnTo>
                  <a:pt x="3519455" y="2703675"/>
                </a:lnTo>
                <a:lnTo>
                  <a:pt x="3470806" y="2713624"/>
                </a:lnTo>
                <a:lnTo>
                  <a:pt x="3421724" y="2723005"/>
                </a:lnTo>
                <a:lnTo>
                  <a:pt x="3372207" y="2731817"/>
                </a:lnTo>
                <a:lnTo>
                  <a:pt x="3322257" y="2740061"/>
                </a:lnTo>
                <a:lnTo>
                  <a:pt x="3271873" y="2747736"/>
                </a:lnTo>
                <a:lnTo>
                  <a:pt x="3221055" y="2754843"/>
                </a:lnTo>
                <a:lnTo>
                  <a:pt x="3169803" y="2761381"/>
                </a:lnTo>
                <a:lnTo>
                  <a:pt x="3118118" y="2767351"/>
                </a:lnTo>
                <a:lnTo>
                  <a:pt x="3065998" y="2772752"/>
                </a:lnTo>
                <a:lnTo>
                  <a:pt x="3013445" y="2777584"/>
                </a:lnTo>
                <a:lnTo>
                  <a:pt x="2960458" y="2781848"/>
                </a:lnTo>
                <a:lnTo>
                  <a:pt x="2907037" y="2785544"/>
                </a:lnTo>
                <a:lnTo>
                  <a:pt x="2853182" y="2788671"/>
                </a:lnTo>
                <a:lnTo>
                  <a:pt x="2798893" y="2791229"/>
                </a:lnTo>
                <a:lnTo>
                  <a:pt x="2744171" y="2793219"/>
                </a:lnTo>
                <a:lnTo>
                  <a:pt x="2689015" y="2794640"/>
                </a:lnTo>
                <a:lnTo>
                  <a:pt x="2633425" y="2795493"/>
                </a:lnTo>
                <a:lnTo>
                  <a:pt x="2577401" y="2795778"/>
                </a:lnTo>
                <a:lnTo>
                  <a:pt x="2521379" y="2795493"/>
                </a:lnTo>
                <a:lnTo>
                  <a:pt x="2465791" y="2794640"/>
                </a:lnTo>
                <a:lnTo>
                  <a:pt x="2410637" y="2793219"/>
                </a:lnTo>
                <a:lnTo>
                  <a:pt x="2355917" y="2791229"/>
                </a:lnTo>
                <a:lnTo>
                  <a:pt x="2301630" y="2788671"/>
                </a:lnTo>
                <a:lnTo>
                  <a:pt x="2247777" y="2785544"/>
                </a:lnTo>
                <a:lnTo>
                  <a:pt x="2194358" y="2781848"/>
                </a:lnTo>
                <a:lnTo>
                  <a:pt x="2141373" y="2777584"/>
                </a:lnTo>
                <a:lnTo>
                  <a:pt x="2088821" y="2772752"/>
                </a:lnTo>
                <a:lnTo>
                  <a:pt x="2036703" y="2767351"/>
                </a:lnTo>
                <a:lnTo>
                  <a:pt x="1985019" y="2761381"/>
                </a:lnTo>
                <a:lnTo>
                  <a:pt x="1933769" y="2754843"/>
                </a:lnTo>
                <a:lnTo>
                  <a:pt x="1882952" y="2747736"/>
                </a:lnTo>
                <a:lnTo>
                  <a:pt x="1832569" y="2740061"/>
                </a:lnTo>
                <a:lnTo>
                  <a:pt x="1782620" y="2731817"/>
                </a:lnTo>
                <a:lnTo>
                  <a:pt x="1733105" y="2723005"/>
                </a:lnTo>
                <a:lnTo>
                  <a:pt x="1684023" y="2713624"/>
                </a:lnTo>
                <a:lnTo>
                  <a:pt x="1635375" y="2703675"/>
                </a:lnTo>
                <a:lnTo>
                  <a:pt x="1587161" y="2693157"/>
                </a:lnTo>
                <a:lnTo>
                  <a:pt x="1539381" y="2682070"/>
                </a:lnTo>
                <a:lnTo>
                  <a:pt x="1492034" y="2670416"/>
                </a:lnTo>
                <a:lnTo>
                  <a:pt x="1445122" y="2658192"/>
                </a:lnTo>
                <a:lnTo>
                  <a:pt x="1398642" y="2645400"/>
                </a:lnTo>
                <a:lnTo>
                  <a:pt x="1352597" y="2632040"/>
                </a:lnTo>
                <a:lnTo>
                  <a:pt x="1306985" y="2618111"/>
                </a:lnTo>
                <a:lnTo>
                  <a:pt x="1261807" y="2603613"/>
                </a:lnTo>
                <a:lnTo>
                  <a:pt x="1217063" y="2588547"/>
                </a:lnTo>
                <a:lnTo>
                  <a:pt x="1172753" y="2572913"/>
                </a:lnTo>
                <a:lnTo>
                  <a:pt x="1128876" y="2556710"/>
                </a:lnTo>
                <a:lnTo>
                  <a:pt x="1085433" y="2539939"/>
                </a:lnTo>
                <a:lnTo>
                  <a:pt x="1042424" y="2522599"/>
                </a:lnTo>
                <a:lnTo>
                  <a:pt x="999848" y="2504690"/>
                </a:lnTo>
                <a:lnTo>
                  <a:pt x="957706" y="2486213"/>
                </a:lnTo>
                <a:lnTo>
                  <a:pt x="915998" y="2467168"/>
                </a:lnTo>
                <a:lnTo>
                  <a:pt x="874724" y="2447554"/>
                </a:lnTo>
                <a:lnTo>
                  <a:pt x="833883" y="2427371"/>
                </a:lnTo>
                <a:lnTo>
                  <a:pt x="793476" y="2406620"/>
                </a:lnTo>
                <a:lnTo>
                  <a:pt x="753503" y="2385301"/>
                </a:lnTo>
                <a:lnTo>
                  <a:pt x="698723" y="2354735"/>
                </a:lnTo>
                <a:lnTo>
                  <a:pt x="646010" y="2323708"/>
                </a:lnTo>
                <a:lnTo>
                  <a:pt x="595364" y="2292218"/>
                </a:lnTo>
                <a:lnTo>
                  <a:pt x="546785" y="2260267"/>
                </a:lnTo>
                <a:lnTo>
                  <a:pt x="500274" y="2227854"/>
                </a:lnTo>
                <a:lnTo>
                  <a:pt x="455829" y="2194978"/>
                </a:lnTo>
                <a:lnTo>
                  <a:pt x="413452" y="2161641"/>
                </a:lnTo>
                <a:lnTo>
                  <a:pt x="373142" y="2127842"/>
                </a:lnTo>
                <a:lnTo>
                  <a:pt x="334899" y="2093581"/>
                </a:lnTo>
                <a:lnTo>
                  <a:pt x="298722" y="2058858"/>
                </a:lnTo>
                <a:lnTo>
                  <a:pt x="264614" y="2023674"/>
                </a:lnTo>
                <a:lnTo>
                  <a:pt x="232572" y="1988027"/>
                </a:lnTo>
                <a:lnTo>
                  <a:pt x="202597" y="1951918"/>
                </a:lnTo>
                <a:lnTo>
                  <a:pt x="174690" y="1915347"/>
                </a:lnTo>
                <a:lnTo>
                  <a:pt x="148849" y="1878315"/>
                </a:lnTo>
                <a:lnTo>
                  <a:pt x="125076" y="1840820"/>
                </a:lnTo>
                <a:lnTo>
                  <a:pt x="103370" y="1802863"/>
                </a:lnTo>
                <a:lnTo>
                  <a:pt x="83731" y="1764445"/>
                </a:lnTo>
                <a:lnTo>
                  <a:pt x="66159" y="1725564"/>
                </a:lnTo>
                <a:lnTo>
                  <a:pt x="50654" y="1686222"/>
                </a:lnTo>
                <a:lnTo>
                  <a:pt x="37216" y="1646417"/>
                </a:lnTo>
                <a:lnTo>
                  <a:pt x="25846" y="1606151"/>
                </a:lnTo>
                <a:lnTo>
                  <a:pt x="16542" y="1565422"/>
                </a:lnTo>
                <a:lnTo>
                  <a:pt x="9306" y="1524232"/>
                </a:lnTo>
                <a:lnTo>
                  <a:pt x="4137" y="1482579"/>
                </a:lnTo>
                <a:lnTo>
                  <a:pt x="1034" y="1440465"/>
                </a:lnTo>
                <a:lnTo>
                  <a:pt x="0" y="1397889"/>
                </a:lnTo>
                <a:close/>
              </a:path>
              <a:path w="5154930" h="2795904">
                <a:moveTo>
                  <a:pt x="2778760" y="1556639"/>
                </a:moveTo>
                <a:lnTo>
                  <a:pt x="2780490" y="1508820"/>
                </a:lnTo>
                <a:lnTo>
                  <a:pt x="2785680" y="1462009"/>
                </a:lnTo>
                <a:lnTo>
                  <a:pt x="2794330" y="1416205"/>
                </a:lnTo>
                <a:lnTo>
                  <a:pt x="2806440" y="1371407"/>
                </a:lnTo>
                <a:lnTo>
                  <a:pt x="2822010" y="1327616"/>
                </a:lnTo>
                <a:lnTo>
                  <a:pt x="2841040" y="1284832"/>
                </a:lnTo>
                <a:lnTo>
                  <a:pt x="2863530" y="1243055"/>
                </a:lnTo>
                <a:lnTo>
                  <a:pt x="2889480" y="1202284"/>
                </a:lnTo>
                <a:lnTo>
                  <a:pt x="2918890" y="1162521"/>
                </a:lnTo>
                <a:lnTo>
                  <a:pt x="2951760" y="1123763"/>
                </a:lnTo>
                <a:lnTo>
                  <a:pt x="2988090" y="1086013"/>
                </a:lnTo>
                <a:lnTo>
                  <a:pt x="3027879" y="1049269"/>
                </a:lnTo>
                <a:lnTo>
                  <a:pt x="3071128" y="1013532"/>
                </a:lnTo>
                <a:lnTo>
                  <a:pt x="3117837" y="978801"/>
                </a:lnTo>
                <a:lnTo>
                  <a:pt x="3158335" y="951362"/>
                </a:lnTo>
                <a:lnTo>
                  <a:pt x="3199810" y="925587"/>
                </a:lnTo>
                <a:lnTo>
                  <a:pt x="3242261" y="901474"/>
                </a:lnTo>
                <a:lnTo>
                  <a:pt x="3285690" y="879024"/>
                </a:lnTo>
                <a:lnTo>
                  <a:pt x="3330095" y="858237"/>
                </a:lnTo>
                <a:lnTo>
                  <a:pt x="3375478" y="839113"/>
                </a:lnTo>
                <a:lnTo>
                  <a:pt x="3421837" y="821652"/>
                </a:lnTo>
                <a:lnTo>
                  <a:pt x="3469173" y="805854"/>
                </a:lnTo>
                <a:lnTo>
                  <a:pt x="3517486" y="791719"/>
                </a:lnTo>
                <a:lnTo>
                  <a:pt x="3566776" y="779247"/>
                </a:lnTo>
                <a:lnTo>
                  <a:pt x="3617043" y="768438"/>
                </a:lnTo>
                <a:lnTo>
                  <a:pt x="3668287" y="759291"/>
                </a:lnTo>
                <a:lnTo>
                  <a:pt x="3720507" y="751808"/>
                </a:lnTo>
                <a:lnTo>
                  <a:pt x="3773705" y="745988"/>
                </a:lnTo>
                <a:lnTo>
                  <a:pt x="3827879" y="741830"/>
                </a:lnTo>
                <a:lnTo>
                  <a:pt x="3883030" y="739336"/>
                </a:lnTo>
                <a:lnTo>
                  <a:pt x="3939159" y="738505"/>
                </a:lnTo>
                <a:lnTo>
                  <a:pt x="3995287" y="739336"/>
                </a:lnTo>
                <a:lnTo>
                  <a:pt x="4050438" y="741830"/>
                </a:lnTo>
                <a:lnTo>
                  <a:pt x="4104612" y="745988"/>
                </a:lnTo>
                <a:lnTo>
                  <a:pt x="4157810" y="751808"/>
                </a:lnTo>
                <a:lnTo>
                  <a:pt x="4210030" y="759291"/>
                </a:lnTo>
                <a:lnTo>
                  <a:pt x="4261274" y="768438"/>
                </a:lnTo>
                <a:lnTo>
                  <a:pt x="4311541" y="779247"/>
                </a:lnTo>
                <a:lnTo>
                  <a:pt x="4360831" y="791719"/>
                </a:lnTo>
                <a:lnTo>
                  <a:pt x="4409144" y="805854"/>
                </a:lnTo>
                <a:lnTo>
                  <a:pt x="4456480" y="821652"/>
                </a:lnTo>
                <a:lnTo>
                  <a:pt x="4502839" y="839113"/>
                </a:lnTo>
                <a:lnTo>
                  <a:pt x="4548222" y="858237"/>
                </a:lnTo>
                <a:lnTo>
                  <a:pt x="4592627" y="879024"/>
                </a:lnTo>
                <a:lnTo>
                  <a:pt x="4636056" y="901474"/>
                </a:lnTo>
                <a:lnTo>
                  <a:pt x="4678508" y="925587"/>
                </a:lnTo>
                <a:lnTo>
                  <a:pt x="4719982" y="951362"/>
                </a:lnTo>
                <a:lnTo>
                  <a:pt x="4760480" y="978801"/>
                </a:lnTo>
                <a:lnTo>
                  <a:pt x="4807191" y="1013530"/>
                </a:lnTo>
                <a:lnTo>
                  <a:pt x="4850442" y="1049266"/>
                </a:lnTo>
                <a:lnTo>
                  <a:pt x="4890233" y="1086009"/>
                </a:lnTo>
                <a:lnTo>
                  <a:pt x="4926563" y="1123760"/>
                </a:lnTo>
                <a:lnTo>
                  <a:pt x="4959432" y="1162518"/>
                </a:lnTo>
                <a:lnTo>
                  <a:pt x="4988842" y="1202283"/>
                </a:lnTo>
                <a:lnTo>
                  <a:pt x="5014791" y="1243055"/>
                </a:lnTo>
                <a:lnTo>
                  <a:pt x="5037281" y="1284833"/>
                </a:lnTo>
                <a:lnTo>
                  <a:pt x="5056310" y="1327619"/>
                </a:lnTo>
                <a:lnTo>
                  <a:pt x="5071879" y="1371410"/>
                </a:lnTo>
                <a:lnTo>
                  <a:pt x="5083989" y="1416208"/>
                </a:lnTo>
                <a:lnTo>
                  <a:pt x="5092638" y="1462012"/>
                </a:lnTo>
                <a:lnTo>
                  <a:pt x="5097828" y="1508822"/>
                </a:lnTo>
                <a:lnTo>
                  <a:pt x="5099558" y="1556639"/>
                </a:lnTo>
                <a:lnTo>
                  <a:pt x="5097828" y="1604454"/>
                </a:lnTo>
                <a:lnTo>
                  <a:pt x="5092637" y="1651264"/>
                </a:lnTo>
                <a:lnTo>
                  <a:pt x="5083987" y="1697067"/>
                </a:lnTo>
                <a:lnTo>
                  <a:pt x="5071877" y="1741865"/>
                </a:lnTo>
                <a:lnTo>
                  <a:pt x="5056307" y="1785655"/>
                </a:lnTo>
                <a:lnTo>
                  <a:pt x="5037277" y="1828440"/>
                </a:lnTo>
                <a:lnTo>
                  <a:pt x="5014787" y="1870217"/>
                </a:lnTo>
                <a:lnTo>
                  <a:pt x="4988837" y="1910989"/>
                </a:lnTo>
                <a:lnTo>
                  <a:pt x="4959427" y="1950753"/>
                </a:lnTo>
                <a:lnTo>
                  <a:pt x="4926557" y="1989511"/>
                </a:lnTo>
                <a:lnTo>
                  <a:pt x="4890228" y="2027263"/>
                </a:lnTo>
                <a:lnTo>
                  <a:pt x="4850438" y="2064007"/>
                </a:lnTo>
                <a:lnTo>
                  <a:pt x="4807189" y="2099745"/>
                </a:lnTo>
                <a:lnTo>
                  <a:pt x="4760480" y="2134476"/>
                </a:lnTo>
                <a:lnTo>
                  <a:pt x="4719982" y="2161915"/>
                </a:lnTo>
                <a:lnTo>
                  <a:pt x="4678508" y="2187690"/>
                </a:lnTo>
                <a:lnTo>
                  <a:pt x="4636056" y="2211803"/>
                </a:lnTo>
                <a:lnTo>
                  <a:pt x="4592627" y="2234253"/>
                </a:lnTo>
                <a:lnTo>
                  <a:pt x="4548222" y="2255040"/>
                </a:lnTo>
                <a:lnTo>
                  <a:pt x="4502839" y="2274164"/>
                </a:lnTo>
                <a:lnTo>
                  <a:pt x="4456480" y="2291625"/>
                </a:lnTo>
                <a:lnTo>
                  <a:pt x="4409144" y="2307423"/>
                </a:lnTo>
                <a:lnTo>
                  <a:pt x="4360831" y="2321558"/>
                </a:lnTo>
                <a:lnTo>
                  <a:pt x="4311541" y="2334030"/>
                </a:lnTo>
                <a:lnTo>
                  <a:pt x="4261274" y="2344839"/>
                </a:lnTo>
                <a:lnTo>
                  <a:pt x="4210030" y="2353986"/>
                </a:lnTo>
                <a:lnTo>
                  <a:pt x="4157810" y="2361469"/>
                </a:lnTo>
                <a:lnTo>
                  <a:pt x="4104612" y="2367289"/>
                </a:lnTo>
                <a:lnTo>
                  <a:pt x="4050438" y="2371447"/>
                </a:lnTo>
                <a:lnTo>
                  <a:pt x="3995287" y="2373941"/>
                </a:lnTo>
                <a:lnTo>
                  <a:pt x="3939159" y="2374773"/>
                </a:lnTo>
                <a:lnTo>
                  <a:pt x="3883033" y="2373941"/>
                </a:lnTo>
                <a:lnTo>
                  <a:pt x="3827883" y="2371447"/>
                </a:lnTo>
                <a:lnTo>
                  <a:pt x="3773710" y="2367289"/>
                </a:lnTo>
                <a:lnTo>
                  <a:pt x="3720514" y="2361469"/>
                </a:lnTo>
                <a:lnTo>
                  <a:pt x="3668295" y="2353986"/>
                </a:lnTo>
                <a:lnTo>
                  <a:pt x="3617052" y="2344839"/>
                </a:lnTo>
                <a:lnTo>
                  <a:pt x="3566785" y="2334030"/>
                </a:lnTo>
                <a:lnTo>
                  <a:pt x="3517496" y="2321558"/>
                </a:lnTo>
                <a:lnTo>
                  <a:pt x="3469183" y="2307423"/>
                </a:lnTo>
                <a:lnTo>
                  <a:pt x="3421846" y="2291625"/>
                </a:lnTo>
                <a:lnTo>
                  <a:pt x="3375486" y="2274164"/>
                </a:lnTo>
                <a:lnTo>
                  <a:pt x="3330103" y="2255040"/>
                </a:lnTo>
                <a:lnTo>
                  <a:pt x="3285697" y="2234253"/>
                </a:lnTo>
                <a:lnTo>
                  <a:pt x="3242267" y="2211803"/>
                </a:lnTo>
                <a:lnTo>
                  <a:pt x="3199814" y="2187690"/>
                </a:lnTo>
                <a:lnTo>
                  <a:pt x="3158337" y="2161915"/>
                </a:lnTo>
                <a:lnTo>
                  <a:pt x="3117837" y="2134476"/>
                </a:lnTo>
                <a:lnTo>
                  <a:pt x="3071128" y="2099745"/>
                </a:lnTo>
                <a:lnTo>
                  <a:pt x="3027879" y="2064008"/>
                </a:lnTo>
                <a:lnTo>
                  <a:pt x="2988090" y="2027264"/>
                </a:lnTo>
                <a:lnTo>
                  <a:pt x="2951760" y="1989514"/>
                </a:lnTo>
                <a:lnTo>
                  <a:pt x="2918890" y="1950756"/>
                </a:lnTo>
                <a:lnTo>
                  <a:pt x="2889480" y="1910993"/>
                </a:lnTo>
                <a:lnTo>
                  <a:pt x="2863530" y="1870222"/>
                </a:lnTo>
                <a:lnTo>
                  <a:pt x="2841040" y="1828445"/>
                </a:lnTo>
                <a:lnTo>
                  <a:pt x="2822010" y="1785661"/>
                </a:lnTo>
                <a:lnTo>
                  <a:pt x="2806440" y="1741870"/>
                </a:lnTo>
                <a:lnTo>
                  <a:pt x="2794330" y="1697073"/>
                </a:lnTo>
                <a:lnTo>
                  <a:pt x="2785680" y="1651268"/>
                </a:lnTo>
                <a:lnTo>
                  <a:pt x="2780490" y="1604457"/>
                </a:lnTo>
                <a:lnTo>
                  <a:pt x="2778760" y="1556639"/>
                </a:lnTo>
                <a:close/>
              </a:path>
              <a:path w="5154930" h="2795904">
                <a:moveTo>
                  <a:pt x="3131820" y="1894776"/>
                </a:moveTo>
                <a:lnTo>
                  <a:pt x="3134905" y="1851531"/>
                </a:lnTo>
                <a:lnTo>
                  <a:pt x="3144162" y="1809697"/>
                </a:lnTo>
                <a:lnTo>
                  <a:pt x="3159590" y="1769275"/>
                </a:lnTo>
                <a:lnTo>
                  <a:pt x="3181189" y="1730263"/>
                </a:lnTo>
                <a:lnTo>
                  <a:pt x="3208958" y="1692663"/>
                </a:lnTo>
                <a:lnTo>
                  <a:pt x="3242898" y="1656473"/>
                </a:lnTo>
                <a:lnTo>
                  <a:pt x="3283009" y="1621695"/>
                </a:lnTo>
                <a:lnTo>
                  <a:pt x="3329291" y="1588328"/>
                </a:lnTo>
                <a:lnTo>
                  <a:pt x="3381743" y="1556372"/>
                </a:lnTo>
                <a:lnTo>
                  <a:pt x="3421077" y="1535428"/>
                </a:lnTo>
                <a:lnTo>
                  <a:pt x="3461650" y="1516159"/>
                </a:lnTo>
                <a:lnTo>
                  <a:pt x="3503461" y="1498565"/>
                </a:lnTo>
                <a:lnTo>
                  <a:pt x="3546509" y="1482647"/>
                </a:lnTo>
                <a:lnTo>
                  <a:pt x="3590795" y="1468404"/>
                </a:lnTo>
                <a:lnTo>
                  <a:pt x="3636320" y="1455836"/>
                </a:lnTo>
                <a:lnTo>
                  <a:pt x="3683081" y="1444944"/>
                </a:lnTo>
                <a:lnTo>
                  <a:pt x="3731081" y="1435727"/>
                </a:lnTo>
                <a:lnTo>
                  <a:pt x="3780318" y="1428186"/>
                </a:lnTo>
                <a:lnTo>
                  <a:pt x="3830793" y="1422321"/>
                </a:lnTo>
                <a:lnTo>
                  <a:pt x="3882505" y="1418131"/>
                </a:lnTo>
                <a:lnTo>
                  <a:pt x="3935454" y="1415617"/>
                </a:lnTo>
                <a:lnTo>
                  <a:pt x="3989641" y="1414780"/>
                </a:lnTo>
                <a:lnTo>
                  <a:pt x="4043830" y="1415617"/>
                </a:lnTo>
                <a:lnTo>
                  <a:pt x="4096781" y="1418131"/>
                </a:lnTo>
                <a:lnTo>
                  <a:pt x="4148495" y="1422319"/>
                </a:lnTo>
                <a:lnTo>
                  <a:pt x="4198970" y="1428184"/>
                </a:lnTo>
                <a:lnTo>
                  <a:pt x="4248207" y="1435724"/>
                </a:lnTo>
                <a:lnTo>
                  <a:pt x="4296206" y="1444940"/>
                </a:lnTo>
                <a:lnTo>
                  <a:pt x="4342967" y="1455831"/>
                </a:lnTo>
                <a:lnTo>
                  <a:pt x="4388490" y="1468398"/>
                </a:lnTo>
                <a:lnTo>
                  <a:pt x="4432776" y="1482641"/>
                </a:lnTo>
                <a:lnTo>
                  <a:pt x="4475823" y="1498560"/>
                </a:lnTo>
                <a:lnTo>
                  <a:pt x="4517633" y="1516155"/>
                </a:lnTo>
                <a:lnTo>
                  <a:pt x="4558205" y="1535425"/>
                </a:lnTo>
                <a:lnTo>
                  <a:pt x="4597539" y="1556372"/>
                </a:lnTo>
                <a:lnTo>
                  <a:pt x="4649991" y="1588325"/>
                </a:lnTo>
                <a:lnTo>
                  <a:pt x="4696273" y="1621690"/>
                </a:lnTo>
                <a:lnTo>
                  <a:pt x="4736384" y="1656468"/>
                </a:lnTo>
                <a:lnTo>
                  <a:pt x="4770324" y="1692657"/>
                </a:lnTo>
                <a:lnTo>
                  <a:pt x="4798094" y="1730259"/>
                </a:lnTo>
                <a:lnTo>
                  <a:pt x="4819692" y="1769272"/>
                </a:lnTo>
                <a:lnTo>
                  <a:pt x="4835120" y="1809696"/>
                </a:lnTo>
                <a:lnTo>
                  <a:pt x="4844377" y="1851531"/>
                </a:lnTo>
                <a:lnTo>
                  <a:pt x="4847463" y="1894776"/>
                </a:lnTo>
                <a:lnTo>
                  <a:pt x="4844377" y="1938021"/>
                </a:lnTo>
                <a:lnTo>
                  <a:pt x="4835120" y="1979855"/>
                </a:lnTo>
                <a:lnTo>
                  <a:pt x="4819692" y="2020277"/>
                </a:lnTo>
                <a:lnTo>
                  <a:pt x="4798094" y="2059289"/>
                </a:lnTo>
                <a:lnTo>
                  <a:pt x="4770324" y="2096889"/>
                </a:lnTo>
                <a:lnTo>
                  <a:pt x="4736384" y="2133079"/>
                </a:lnTo>
                <a:lnTo>
                  <a:pt x="4696273" y="2167857"/>
                </a:lnTo>
                <a:lnTo>
                  <a:pt x="4649991" y="2201224"/>
                </a:lnTo>
                <a:lnTo>
                  <a:pt x="4597539" y="2233180"/>
                </a:lnTo>
                <a:lnTo>
                  <a:pt x="4558205" y="2254127"/>
                </a:lnTo>
                <a:lnTo>
                  <a:pt x="4517633" y="2273397"/>
                </a:lnTo>
                <a:lnTo>
                  <a:pt x="4475823" y="2290992"/>
                </a:lnTo>
                <a:lnTo>
                  <a:pt x="4432776" y="2306911"/>
                </a:lnTo>
                <a:lnTo>
                  <a:pt x="4388490" y="2321154"/>
                </a:lnTo>
                <a:lnTo>
                  <a:pt x="4342967" y="2333721"/>
                </a:lnTo>
                <a:lnTo>
                  <a:pt x="4296206" y="2344612"/>
                </a:lnTo>
                <a:lnTo>
                  <a:pt x="4248207" y="2353828"/>
                </a:lnTo>
                <a:lnTo>
                  <a:pt x="4198970" y="2361368"/>
                </a:lnTo>
                <a:lnTo>
                  <a:pt x="4148495" y="2367233"/>
                </a:lnTo>
                <a:lnTo>
                  <a:pt x="4096781" y="2371421"/>
                </a:lnTo>
                <a:lnTo>
                  <a:pt x="4043830" y="2373935"/>
                </a:lnTo>
                <a:lnTo>
                  <a:pt x="3989641" y="2374773"/>
                </a:lnTo>
                <a:lnTo>
                  <a:pt x="3935455" y="2373935"/>
                </a:lnTo>
                <a:lnTo>
                  <a:pt x="3882506" y="2371421"/>
                </a:lnTo>
                <a:lnTo>
                  <a:pt x="3830794" y="2367233"/>
                </a:lnTo>
                <a:lnTo>
                  <a:pt x="3780321" y="2361368"/>
                </a:lnTo>
                <a:lnTo>
                  <a:pt x="3731084" y="2353828"/>
                </a:lnTo>
                <a:lnTo>
                  <a:pt x="3683086" y="2344612"/>
                </a:lnTo>
                <a:lnTo>
                  <a:pt x="3636325" y="2333721"/>
                </a:lnTo>
                <a:lnTo>
                  <a:pt x="3590801" y="2321154"/>
                </a:lnTo>
                <a:lnTo>
                  <a:pt x="3546515" y="2306911"/>
                </a:lnTo>
                <a:lnTo>
                  <a:pt x="3503466" y="2290992"/>
                </a:lnTo>
                <a:lnTo>
                  <a:pt x="3461654" y="2273397"/>
                </a:lnTo>
                <a:lnTo>
                  <a:pt x="3421080" y="2254127"/>
                </a:lnTo>
                <a:lnTo>
                  <a:pt x="3381743" y="2233180"/>
                </a:lnTo>
                <a:lnTo>
                  <a:pt x="3329291" y="2201224"/>
                </a:lnTo>
                <a:lnTo>
                  <a:pt x="3283009" y="2167857"/>
                </a:lnTo>
                <a:lnTo>
                  <a:pt x="3242898" y="2133079"/>
                </a:lnTo>
                <a:lnTo>
                  <a:pt x="3208958" y="2096889"/>
                </a:lnTo>
                <a:lnTo>
                  <a:pt x="3181189" y="2059289"/>
                </a:lnTo>
                <a:lnTo>
                  <a:pt x="3159590" y="2020277"/>
                </a:lnTo>
                <a:lnTo>
                  <a:pt x="3144162" y="1979855"/>
                </a:lnTo>
                <a:lnTo>
                  <a:pt x="3134905" y="1938021"/>
                </a:lnTo>
                <a:lnTo>
                  <a:pt x="3131820" y="1894776"/>
                </a:lnTo>
                <a:close/>
              </a:path>
              <a:path w="5154930" h="2795904">
                <a:moveTo>
                  <a:pt x="89535" y="1610614"/>
                </a:moveTo>
                <a:lnTo>
                  <a:pt x="91536" y="1566009"/>
                </a:lnTo>
                <a:lnTo>
                  <a:pt x="97542" y="1522340"/>
                </a:lnTo>
                <a:lnTo>
                  <a:pt x="107550" y="1479606"/>
                </a:lnTo>
                <a:lnTo>
                  <a:pt x="121563" y="1437807"/>
                </a:lnTo>
                <a:lnTo>
                  <a:pt x="139578" y="1396944"/>
                </a:lnTo>
                <a:lnTo>
                  <a:pt x="161597" y="1357016"/>
                </a:lnTo>
                <a:lnTo>
                  <a:pt x="187620" y="1318023"/>
                </a:lnTo>
                <a:lnTo>
                  <a:pt x="217645" y="1279965"/>
                </a:lnTo>
                <a:lnTo>
                  <a:pt x="251674" y="1242843"/>
                </a:lnTo>
                <a:lnTo>
                  <a:pt x="289706" y="1206656"/>
                </a:lnTo>
                <a:lnTo>
                  <a:pt x="331741" y="1171403"/>
                </a:lnTo>
                <a:lnTo>
                  <a:pt x="377778" y="1137086"/>
                </a:lnTo>
                <a:lnTo>
                  <a:pt x="427819" y="1103704"/>
                </a:lnTo>
                <a:lnTo>
                  <a:pt x="481863" y="1071257"/>
                </a:lnTo>
                <a:lnTo>
                  <a:pt x="521673" y="1049340"/>
                </a:lnTo>
                <a:lnTo>
                  <a:pt x="562301" y="1028547"/>
                </a:lnTo>
                <a:lnTo>
                  <a:pt x="603747" y="1008877"/>
                </a:lnTo>
                <a:lnTo>
                  <a:pt x="646011" y="990331"/>
                </a:lnTo>
                <a:lnTo>
                  <a:pt x="689093" y="972910"/>
                </a:lnTo>
                <a:lnTo>
                  <a:pt x="732993" y="956612"/>
                </a:lnTo>
                <a:lnTo>
                  <a:pt x="777710" y="941437"/>
                </a:lnTo>
                <a:lnTo>
                  <a:pt x="823246" y="927387"/>
                </a:lnTo>
                <a:lnTo>
                  <a:pt x="869599" y="914461"/>
                </a:lnTo>
                <a:lnTo>
                  <a:pt x="916770" y="902658"/>
                </a:lnTo>
                <a:lnTo>
                  <a:pt x="964758" y="891980"/>
                </a:lnTo>
                <a:lnTo>
                  <a:pt x="1013565" y="882425"/>
                </a:lnTo>
                <a:lnTo>
                  <a:pt x="1063189" y="873995"/>
                </a:lnTo>
                <a:lnTo>
                  <a:pt x="1113630" y="866688"/>
                </a:lnTo>
                <a:lnTo>
                  <a:pt x="1164889" y="860506"/>
                </a:lnTo>
                <a:lnTo>
                  <a:pt x="1216966" y="855447"/>
                </a:lnTo>
                <a:lnTo>
                  <a:pt x="1269860" y="851513"/>
                </a:lnTo>
                <a:lnTo>
                  <a:pt x="1323572" y="848703"/>
                </a:lnTo>
                <a:lnTo>
                  <a:pt x="1378102" y="847017"/>
                </a:lnTo>
                <a:lnTo>
                  <a:pt x="1433449" y="846455"/>
                </a:lnTo>
                <a:lnTo>
                  <a:pt x="1488797" y="847016"/>
                </a:lnTo>
                <a:lnTo>
                  <a:pt x="1543328" y="848702"/>
                </a:lnTo>
                <a:lnTo>
                  <a:pt x="1597041" y="851512"/>
                </a:lnTo>
                <a:lnTo>
                  <a:pt x="1649937" y="855446"/>
                </a:lnTo>
                <a:lnTo>
                  <a:pt x="1702015" y="860504"/>
                </a:lnTo>
                <a:lnTo>
                  <a:pt x="1753275" y="866686"/>
                </a:lnTo>
                <a:lnTo>
                  <a:pt x="1803717" y="873992"/>
                </a:lnTo>
                <a:lnTo>
                  <a:pt x="1853342" y="882422"/>
                </a:lnTo>
                <a:lnTo>
                  <a:pt x="1902148" y="891976"/>
                </a:lnTo>
                <a:lnTo>
                  <a:pt x="1950137" y="902654"/>
                </a:lnTo>
                <a:lnTo>
                  <a:pt x="1997308" y="914456"/>
                </a:lnTo>
                <a:lnTo>
                  <a:pt x="2043661" y="927382"/>
                </a:lnTo>
                <a:lnTo>
                  <a:pt x="2089195" y="941432"/>
                </a:lnTo>
                <a:lnTo>
                  <a:pt x="2133912" y="956606"/>
                </a:lnTo>
                <a:lnTo>
                  <a:pt x="2177811" y="972904"/>
                </a:lnTo>
                <a:lnTo>
                  <a:pt x="2220892" y="990327"/>
                </a:lnTo>
                <a:lnTo>
                  <a:pt x="2263155" y="1008873"/>
                </a:lnTo>
                <a:lnTo>
                  <a:pt x="2304599" y="1028544"/>
                </a:lnTo>
                <a:lnTo>
                  <a:pt x="2345226" y="1049338"/>
                </a:lnTo>
                <a:lnTo>
                  <a:pt x="2385034" y="1071257"/>
                </a:lnTo>
                <a:lnTo>
                  <a:pt x="2439080" y="1103702"/>
                </a:lnTo>
                <a:lnTo>
                  <a:pt x="2489123" y="1137082"/>
                </a:lnTo>
                <a:lnTo>
                  <a:pt x="2535161" y="1171398"/>
                </a:lnTo>
                <a:lnTo>
                  <a:pt x="2577197" y="1206650"/>
                </a:lnTo>
                <a:lnTo>
                  <a:pt x="2615229" y="1242837"/>
                </a:lnTo>
                <a:lnTo>
                  <a:pt x="2649257" y="1279960"/>
                </a:lnTo>
                <a:lnTo>
                  <a:pt x="2679282" y="1318018"/>
                </a:lnTo>
                <a:lnTo>
                  <a:pt x="2705304" y="1357012"/>
                </a:lnTo>
                <a:lnTo>
                  <a:pt x="2727322" y="1396941"/>
                </a:lnTo>
                <a:lnTo>
                  <a:pt x="2745336" y="1437805"/>
                </a:lnTo>
                <a:lnTo>
                  <a:pt x="2759348" y="1479604"/>
                </a:lnTo>
                <a:lnTo>
                  <a:pt x="2769356" y="1522339"/>
                </a:lnTo>
                <a:lnTo>
                  <a:pt x="2775361" y="1566009"/>
                </a:lnTo>
                <a:lnTo>
                  <a:pt x="2777363" y="1610614"/>
                </a:lnTo>
                <a:lnTo>
                  <a:pt x="2775361" y="1655218"/>
                </a:lnTo>
                <a:lnTo>
                  <a:pt x="2769356" y="1698888"/>
                </a:lnTo>
                <a:lnTo>
                  <a:pt x="2759348" y="1741623"/>
                </a:lnTo>
                <a:lnTo>
                  <a:pt x="2745336" y="1783422"/>
                </a:lnTo>
                <a:lnTo>
                  <a:pt x="2727322" y="1824286"/>
                </a:lnTo>
                <a:lnTo>
                  <a:pt x="2705304" y="1864215"/>
                </a:lnTo>
                <a:lnTo>
                  <a:pt x="2679282" y="1903209"/>
                </a:lnTo>
                <a:lnTo>
                  <a:pt x="2649257" y="1941267"/>
                </a:lnTo>
                <a:lnTo>
                  <a:pt x="2615229" y="1978390"/>
                </a:lnTo>
                <a:lnTo>
                  <a:pt x="2577197" y="2014577"/>
                </a:lnTo>
                <a:lnTo>
                  <a:pt x="2535161" y="2049829"/>
                </a:lnTo>
                <a:lnTo>
                  <a:pt x="2489123" y="2084145"/>
                </a:lnTo>
                <a:lnTo>
                  <a:pt x="2439080" y="2117525"/>
                </a:lnTo>
                <a:lnTo>
                  <a:pt x="2385034" y="2149970"/>
                </a:lnTo>
                <a:lnTo>
                  <a:pt x="2345226" y="2171889"/>
                </a:lnTo>
                <a:lnTo>
                  <a:pt x="2304599" y="2192683"/>
                </a:lnTo>
                <a:lnTo>
                  <a:pt x="2263155" y="2212354"/>
                </a:lnTo>
                <a:lnTo>
                  <a:pt x="2220892" y="2230900"/>
                </a:lnTo>
                <a:lnTo>
                  <a:pt x="2177811" y="2248323"/>
                </a:lnTo>
                <a:lnTo>
                  <a:pt x="2133912" y="2264621"/>
                </a:lnTo>
                <a:lnTo>
                  <a:pt x="2089195" y="2279795"/>
                </a:lnTo>
                <a:lnTo>
                  <a:pt x="2043661" y="2293845"/>
                </a:lnTo>
                <a:lnTo>
                  <a:pt x="1997308" y="2306771"/>
                </a:lnTo>
                <a:lnTo>
                  <a:pt x="1950137" y="2318573"/>
                </a:lnTo>
                <a:lnTo>
                  <a:pt x="1902148" y="2329251"/>
                </a:lnTo>
                <a:lnTo>
                  <a:pt x="1853342" y="2338805"/>
                </a:lnTo>
                <a:lnTo>
                  <a:pt x="1803717" y="2347235"/>
                </a:lnTo>
                <a:lnTo>
                  <a:pt x="1753275" y="2354541"/>
                </a:lnTo>
                <a:lnTo>
                  <a:pt x="1702015" y="2360723"/>
                </a:lnTo>
                <a:lnTo>
                  <a:pt x="1649937" y="2365781"/>
                </a:lnTo>
                <a:lnTo>
                  <a:pt x="1597041" y="2369715"/>
                </a:lnTo>
                <a:lnTo>
                  <a:pt x="1543328" y="2372525"/>
                </a:lnTo>
                <a:lnTo>
                  <a:pt x="1488797" y="2374211"/>
                </a:lnTo>
                <a:lnTo>
                  <a:pt x="1433449" y="2374773"/>
                </a:lnTo>
                <a:lnTo>
                  <a:pt x="1378102" y="2374211"/>
                </a:lnTo>
                <a:lnTo>
                  <a:pt x="1323573" y="2372525"/>
                </a:lnTo>
                <a:lnTo>
                  <a:pt x="1269861" y="2369715"/>
                </a:lnTo>
                <a:lnTo>
                  <a:pt x="1216967" y="2365781"/>
                </a:lnTo>
                <a:lnTo>
                  <a:pt x="1164891" y="2360723"/>
                </a:lnTo>
                <a:lnTo>
                  <a:pt x="1113633" y="2354541"/>
                </a:lnTo>
                <a:lnTo>
                  <a:pt x="1063192" y="2347235"/>
                </a:lnTo>
                <a:lnTo>
                  <a:pt x="1013568" y="2338805"/>
                </a:lnTo>
                <a:lnTo>
                  <a:pt x="964763" y="2329251"/>
                </a:lnTo>
                <a:lnTo>
                  <a:pt x="916774" y="2318573"/>
                </a:lnTo>
                <a:lnTo>
                  <a:pt x="869604" y="2306771"/>
                </a:lnTo>
                <a:lnTo>
                  <a:pt x="823251" y="2293845"/>
                </a:lnTo>
                <a:lnTo>
                  <a:pt x="777716" y="2279795"/>
                </a:lnTo>
                <a:lnTo>
                  <a:pt x="732998" y="2264621"/>
                </a:lnTo>
                <a:lnTo>
                  <a:pt x="689098" y="2248323"/>
                </a:lnTo>
                <a:lnTo>
                  <a:pt x="646016" y="2230900"/>
                </a:lnTo>
                <a:lnTo>
                  <a:pt x="603751" y="2212354"/>
                </a:lnTo>
                <a:lnTo>
                  <a:pt x="562304" y="2192683"/>
                </a:lnTo>
                <a:lnTo>
                  <a:pt x="521675" y="2171889"/>
                </a:lnTo>
                <a:lnTo>
                  <a:pt x="481863" y="2149970"/>
                </a:lnTo>
                <a:lnTo>
                  <a:pt x="427819" y="2117523"/>
                </a:lnTo>
                <a:lnTo>
                  <a:pt x="377778" y="2084141"/>
                </a:lnTo>
                <a:lnTo>
                  <a:pt x="331741" y="2049824"/>
                </a:lnTo>
                <a:lnTo>
                  <a:pt x="289706" y="2014571"/>
                </a:lnTo>
                <a:lnTo>
                  <a:pt x="251674" y="1978384"/>
                </a:lnTo>
                <a:lnTo>
                  <a:pt x="217645" y="1941262"/>
                </a:lnTo>
                <a:lnTo>
                  <a:pt x="187620" y="1903204"/>
                </a:lnTo>
                <a:lnTo>
                  <a:pt x="161597" y="1864211"/>
                </a:lnTo>
                <a:lnTo>
                  <a:pt x="139578" y="1824283"/>
                </a:lnTo>
                <a:lnTo>
                  <a:pt x="121563" y="1783420"/>
                </a:lnTo>
                <a:lnTo>
                  <a:pt x="107550" y="1741621"/>
                </a:lnTo>
                <a:lnTo>
                  <a:pt x="97542" y="1698887"/>
                </a:lnTo>
                <a:lnTo>
                  <a:pt x="91536" y="1655218"/>
                </a:lnTo>
                <a:lnTo>
                  <a:pt x="89535" y="1610614"/>
                </a:lnTo>
                <a:close/>
              </a:path>
              <a:path w="5154930" h="2795904">
                <a:moveTo>
                  <a:pt x="449580" y="1173099"/>
                </a:moveTo>
                <a:lnTo>
                  <a:pt x="473090" y="1120384"/>
                </a:lnTo>
                <a:lnTo>
                  <a:pt x="502477" y="1095607"/>
                </a:lnTo>
                <a:lnTo>
                  <a:pt x="543620" y="1071885"/>
                </a:lnTo>
                <a:lnTo>
                  <a:pt x="596517" y="1049217"/>
                </a:lnTo>
                <a:lnTo>
                  <a:pt x="661170" y="1027604"/>
                </a:lnTo>
                <a:lnTo>
                  <a:pt x="737577" y="1007046"/>
                </a:lnTo>
                <a:lnTo>
                  <a:pt x="779902" y="997258"/>
                </a:lnTo>
                <a:lnTo>
                  <a:pt x="823463" y="988194"/>
                </a:lnTo>
                <a:lnTo>
                  <a:pt x="868260" y="979856"/>
                </a:lnTo>
                <a:lnTo>
                  <a:pt x="914295" y="972243"/>
                </a:lnTo>
                <a:lnTo>
                  <a:pt x="961566" y="965355"/>
                </a:lnTo>
                <a:lnTo>
                  <a:pt x="1010073" y="959192"/>
                </a:lnTo>
                <a:lnTo>
                  <a:pt x="1059818" y="953754"/>
                </a:lnTo>
                <a:lnTo>
                  <a:pt x="1110799" y="949041"/>
                </a:lnTo>
                <a:lnTo>
                  <a:pt x="1163017" y="945053"/>
                </a:lnTo>
                <a:lnTo>
                  <a:pt x="1216471" y="941790"/>
                </a:lnTo>
                <a:lnTo>
                  <a:pt x="1271162" y="939252"/>
                </a:lnTo>
                <a:lnTo>
                  <a:pt x="1327090" y="937440"/>
                </a:lnTo>
                <a:lnTo>
                  <a:pt x="1384255" y="936352"/>
                </a:lnTo>
                <a:lnTo>
                  <a:pt x="1442656" y="935990"/>
                </a:lnTo>
                <a:lnTo>
                  <a:pt x="1501060" y="936352"/>
                </a:lnTo>
                <a:lnTo>
                  <a:pt x="1558227" y="937440"/>
                </a:lnTo>
                <a:lnTo>
                  <a:pt x="1614156" y="939252"/>
                </a:lnTo>
                <a:lnTo>
                  <a:pt x="1668849" y="941790"/>
                </a:lnTo>
                <a:lnTo>
                  <a:pt x="1722304" y="945053"/>
                </a:lnTo>
                <a:lnTo>
                  <a:pt x="1774523" y="949041"/>
                </a:lnTo>
                <a:lnTo>
                  <a:pt x="1825504" y="953754"/>
                </a:lnTo>
                <a:lnTo>
                  <a:pt x="1875248" y="959192"/>
                </a:lnTo>
                <a:lnTo>
                  <a:pt x="1923755" y="965355"/>
                </a:lnTo>
                <a:lnTo>
                  <a:pt x="1971025" y="972243"/>
                </a:lnTo>
                <a:lnTo>
                  <a:pt x="2017058" y="979856"/>
                </a:lnTo>
                <a:lnTo>
                  <a:pt x="2061854" y="988194"/>
                </a:lnTo>
                <a:lnTo>
                  <a:pt x="2105413" y="997258"/>
                </a:lnTo>
                <a:lnTo>
                  <a:pt x="2147735" y="1007046"/>
                </a:lnTo>
                <a:lnTo>
                  <a:pt x="2224142" y="1027603"/>
                </a:lnTo>
                <a:lnTo>
                  <a:pt x="2288795" y="1049214"/>
                </a:lnTo>
                <a:lnTo>
                  <a:pt x="2341692" y="1071881"/>
                </a:lnTo>
                <a:lnTo>
                  <a:pt x="2382835" y="1095602"/>
                </a:lnTo>
                <a:lnTo>
                  <a:pt x="2412223" y="1120379"/>
                </a:lnTo>
                <a:lnTo>
                  <a:pt x="2435733" y="1173099"/>
                </a:lnTo>
                <a:lnTo>
                  <a:pt x="2429855" y="1199986"/>
                </a:lnTo>
                <a:lnTo>
                  <a:pt x="2382835" y="1250595"/>
                </a:lnTo>
                <a:lnTo>
                  <a:pt x="2341692" y="1274316"/>
                </a:lnTo>
                <a:lnTo>
                  <a:pt x="2288795" y="1296983"/>
                </a:lnTo>
                <a:lnTo>
                  <a:pt x="2224142" y="1318594"/>
                </a:lnTo>
                <a:lnTo>
                  <a:pt x="2147735" y="1339151"/>
                </a:lnTo>
                <a:lnTo>
                  <a:pt x="2105413" y="1348939"/>
                </a:lnTo>
                <a:lnTo>
                  <a:pt x="2061854" y="1358003"/>
                </a:lnTo>
                <a:lnTo>
                  <a:pt x="2017058" y="1366341"/>
                </a:lnTo>
                <a:lnTo>
                  <a:pt x="1971025" y="1373954"/>
                </a:lnTo>
                <a:lnTo>
                  <a:pt x="1923755" y="1380842"/>
                </a:lnTo>
                <a:lnTo>
                  <a:pt x="1875248" y="1387005"/>
                </a:lnTo>
                <a:lnTo>
                  <a:pt x="1825504" y="1392443"/>
                </a:lnTo>
                <a:lnTo>
                  <a:pt x="1774523" y="1397156"/>
                </a:lnTo>
                <a:lnTo>
                  <a:pt x="1722304" y="1401144"/>
                </a:lnTo>
                <a:lnTo>
                  <a:pt x="1668849" y="1404407"/>
                </a:lnTo>
                <a:lnTo>
                  <a:pt x="1614156" y="1406945"/>
                </a:lnTo>
                <a:lnTo>
                  <a:pt x="1558227" y="1408757"/>
                </a:lnTo>
                <a:lnTo>
                  <a:pt x="1501060" y="1409845"/>
                </a:lnTo>
                <a:lnTo>
                  <a:pt x="1442656" y="1410208"/>
                </a:lnTo>
                <a:lnTo>
                  <a:pt x="1384257" y="1409845"/>
                </a:lnTo>
                <a:lnTo>
                  <a:pt x="1327095" y="1408757"/>
                </a:lnTo>
                <a:lnTo>
                  <a:pt x="1271169" y="1406945"/>
                </a:lnTo>
                <a:lnTo>
                  <a:pt x="1216479" y="1404407"/>
                </a:lnTo>
                <a:lnTo>
                  <a:pt x="1163025" y="1401144"/>
                </a:lnTo>
                <a:lnTo>
                  <a:pt x="1110808" y="1397156"/>
                </a:lnTo>
                <a:lnTo>
                  <a:pt x="1059827" y="1392443"/>
                </a:lnTo>
                <a:lnTo>
                  <a:pt x="1010083" y="1387005"/>
                </a:lnTo>
                <a:lnTo>
                  <a:pt x="961574" y="1380842"/>
                </a:lnTo>
                <a:lnTo>
                  <a:pt x="914302" y="1373954"/>
                </a:lnTo>
                <a:lnTo>
                  <a:pt x="868267" y="1366341"/>
                </a:lnTo>
                <a:lnTo>
                  <a:pt x="823467" y="1358003"/>
                </a:lnTo>
                <a:lnTo>
                  <a:pt x="779904" y="1348939"/>
                </a:lnTo>
                <a:lnTo>
                  <a:pt x="737577" y="1339151"/>
                </a:lnTo>
                <a:lnTo>
                  <a:pt x="661170" y="1318593"/>
                </a:lnTo>
                <a:lnTo>
                  <a:pt x="596517" y="1296980"/>
                </a:lnTo>
                <a:lnTo>
                  <a:pt x="543620" y="1274312"/>
                </a:lnTo>
                <a:lnTo>
                  <a:pt x="502477" y="1250590"/>
                </a:lnTo>
                <a:lnTo>
                  <a:pt x="473090" y="1225813"/>
                </a:lnTo>
                <a:lnTo>
                  <a:pt x="449580" y="1173099"/>
                </a:lnTo>
                <a:close/>
              </a:path>
              <a:path w="5154930" h="2795904">
                <a:moveTo>
                  <a:pt x="467995" y="2037334"/>
                </a:moveTo>
                <a:lnTo>
                  <a:pt x="485740" y="1983810"/>
                </a:lnTo>
                <a:lnTo>
                  <a:pt x="538978" y="1934094"/>
                </a:lnTo>
                <a:lnTo>
                  <a:pt x="578907" y="1910663"/>
                </a:lnTo>
                <a:lnTo>
                  <a:pt x="627711" y="1888185"/>
                </a:lnTo>
                <a:lnTo>
                  <a:pt x="685389" y="1866658"/>
                </a:lnTo>
                <a:lnTo>
                  <a:pt x="751941" y="1846084"/>
                </a:lnTo>
                <a:lnTo>
                  <a:pt x="793628" y="1834868"/>
                </a:lnTo>
                <a:lnTo>
                  <a:pt x="836534" y="1824483"/>
                </a:lnTo>
                <a:lnTo>
                  <a:pt x="880659" y="1814929"/>
                </a:lnTo>
                <a:lnTo>
                  <a:pt x="926003" y="1806205"/>
                </a:lnTo>
                <a:lnTo>
                  <a:pt x="972566" y="1798312"/>
                </a:lnTo>
                <a:lnTo>
                  <a:pt x="1020347" y="1791251"/>
                </a:lnTo>
                <a:lnTo>
                  <a:pt x="1069347" y="1785019"/>
                </a:lnTo>
                <a:lnTo>
                  <a:pt x="1119566" y="1779619"/>
                </a:lnTo>
                <a:lnTo>
                  <a:pt x="1171004" y="1775050"/>
                </a:lnTo>
                <a:lnTo>
                  <a:pt x="1223660" y="1771311"/>
                </a:lnTo>
                <a:lnTo>
                  <a:pt x="1277534" y="1768403"/>
                </a:lnTo>
                <a:lnTo>
                  <a:pt x="1332626" y="1766326"/>
                </a:lnTo>
                <a:lnTo>
                  <a:pt x="1388937" y="1765080"/>
                </a:lnTo>
                <a:lnTo>
                  <a:pt x="1446466" y="1764665"/>
                </a:lnTo>
                <a:lnTo>
                  <a:pt x="1503995" y="1765080"/>
                </a:lnTo>
                <a:lnTo>
                  <a:pt x="1560306" y="1766326"/>
                </a:lnTo>
                <a:lnTo>
                  <a:pt x="1615398" y="1768403"/>
                </a:lnTo>
                <a:lnTo>
                  <a:pt x="1669273" y="1771311"/>
                </a:lnTo>
                <a:lnTo>
                  <a:pt x="1721929" y="1775050"/>
                </a:lnTo>
                <a:lnTo>
                  <a:pt x="1773367" y="1779619"/>
                </a:lnTo>
                <a:lnTo>
                  <a:pt x="1823586" y="1785019"/>
                </a:lnTo>
                <a:lnTo>
                  <a:pt x="1872587" y="1791251"/>
                </a:lnTo>
                <a:lnTo>
                  <a:pt x="1920370" y="1798312"/>
                </a:lnTo>
                <a:lnTo>
                  <a:pt x="1966934" y="1806205"/>
                </a:lnTo>
                <a:lnTo>
                  <a:pt x="2012279" y="1814929"/>
                </a:lnTo>
                <a:lnTo>
                  <a:pt x="2056406" y="1824483"/>
                </a:lnTo>
                <a:lnTo>
                  <a:pt x="2099314" y="1834868"/>
                </a:lnTo>
                <a:lnTo>
                  <a:pt x="2141004" y="1846084"/>
                </a:lnTo>
                <a:lnTo>
                  <a:pt x="2207552" y="1866658"/>
                </a:lnTo>
                <a:lnTo>
                  <a:pt x="2265227" y="1888185"/>
                </a:lnTo>
                <a:lnTo>
                  <a:pt x="2314028" y="1910663"/>
                </a:lnTo>
                <a:lnTo>
                  <a:pt x="2353956" y="1934094"/>
                </a:lnTo>
                <a:lnTo>
                  <a:pt x="2385010" y="1958476"/>
                </a:lnTo>
                <a:lnTo>
                  <a:pt x="2420501" y="2010096"/>
                </a:lnTo>
                <a:lnTo>
                  <a:pt x="2424938" y="2037334"/>
                </a:lnTo>
                <a:lnTo>
                  <a:pt x="2420501" y="2064571"/>
                </a:lnTo>
                <a:lnTo>
                  <a:pt x="2385010" y="2116191"/>
                </a:lnTo>
                <a:lnTo>
                  <a:pt x="2353956" y="2140573"/>
                </a:lnTo>
                <a:lnTo>
                  <a:pt x="2314028" y="2164004"/>
                </a:lnTo>
                <a:lnTo>
                  <a:pt x="2265227" y="2186483"/>
                </a:lnTo>
                <a:lnTo>
                  <a:pt x="2207552" y="2208009"/>
                </a:lnTo>
                <a:lnTo>
                  <a:pt x="2141004" y="2228583"/>
                </a:lnTo>
                <a:lnTo>
                  <a:pt x="2099314" y="2239799"/>
                </a:lnTo>
                <a:lnTo>
                  <a:pt x="2056406" y="2250184"/>
                </a:lnTo>
                <a:lnTo>
                  <a:pt x="2012279" y="2259738"/>
                </a:lnTo>
                <a:lnTo>
                  <a:pt x="1966934" y="2268462"/>
                </a:lnTo>
                <a:lnTo>
                  <a:pt x="1920370" y="2276355"/>
                </a:lnTo>
                <a:lnTo>
                  <a:pt x="1872587" y="2283417"/>
                </a:lnTo>
                <a:lnTo>
                  <a:pt x="1823586" y="2289648"/>
                </a:lnTo>
                <a:lnTo>
                  <a:pt x="1773367" y="2295048"/>
                </a:lnTo>
                <a:lnTo>
                  <a:pt x="1721929" y="2299617"/>
                </a:lnTo>
                <a:lnTo>
                  <a:pt x="1669273" y="2303356"/>
                </a:lnTo>
                <a:lnTo>
                  <a:pt x="1615398" y="2306264"/>
                </a:lnTo>
                <a:lnTo>
                  <a:pt x="1560306" y="2308341"/>
                </a:lnTo>
                <a:lnTo>
                  <a:pt x="1503995" y="2309587"/>
                </a:lnTo>
                <a:lnTo>
                  <a:pt x="1446466" y="2310003"/>
                </a:lnTo>
                <a:lnTo>
                  <a:pt x="1388940" y="2309587"/>
                </a:lnTo>
                <a:lnTo>
                  <a:pt x="1332631" y="2308341"/>
                </a:lnTo>
                <a:lnTo>
                  <a:pt x="1277540" y="2306264"/>
                </a:lnTo>
                <a:lnTo>
                  <a:pt x="1223667" y="2303356"/>
                </a:lnTo>
                <a:lnTo>
                  <a:pt x="1171013" y="2299617"/>
                </a:lnTo>
                <a:lnTo>
                  <a:pt x="1119576" y="2295048"/>
                </a:lnTo>
                <a:lnTo>
                  <a:pt x="1069357" y="2289648"/>
                </a:lnTo>
                <a:lnTo>
                  <a:pt x="1020357" y="2283417"/>
                </a:lnTo>
                <a:lnTo>
                  <a:pt x="972574" y="2276355"/>
                </a:lnTo>
                <a:lnTo>
                  <a:pt x="926011" y="2268462"/>
                </a:lnTo>
                <a:lnTo>
                  <a:pt x="880665" y="2259738"/>
                </a:lnTo>
                <a:lnTo>
                  <a:pt x="836539" y="2250184"/>
                </a:lnTo>
                <a:lnTo>
                  <a:pt x="793630" y="2239799"/>
                </a:lnTo>
                <a:lnTo>
                  <a:pt x="751941" y="2228583"/>
                </a:lnTo>
                <a:lnTo>
                  <a:pt x="685392" y="2208009"/>
                </a:lnTo>
                <a:lnTo>
                  <a:pt x="627716" y="2186483"/>
                </a:lnTo>
                <a:lnTo>
                  <a:pt x="578913" y="2164004"/>
                </a:lnTo>
                <a:lnTo>
                  <a:pt x="538983" y="2140573"/>
                </a:lnTo>
                <a:lnTo>
                  <a:pt x="507926" y="2116191"/>
                </a:lnTo>
                <a:lnTo>
                  <a:pt x="472431" y="2064571"/>
                </a:lnTo>
                <a:lnTo>
                  <a:pt x="467995" y="2037334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64255" y="4842764"/>
            <a:ext cx="2574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225" marR="5080" indent="-518159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INFORMATION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COMMUNICATION </a:t>
            </a:r>
            <a:r>
              <a:rPr sz="1200" b="1" spc="-20" dirty="0">
                <a:latin typeface="Times New Roman"/>
                <a:cs typeface="Times New Roman"/>
              </a:rPr>
              <a:t>TECHNOLOGY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(ICT)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12153" y="5412234"/>
            <a:ext cx="8001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195">
              <a:lnSpc>
                <a:spcPct val="114999"/>
              </a:lnSpc>
              <a:spcBef>
                <a:spcPts val="100"/>
              </a:spcBef>
            </a:pPr>
            <a:r>
              <a:rPr sz="1000" b="1" spc="-10" dirty="0">
                <a:latin typeface="Palatino Linotype"/>
                <a:cs typeface="Palatino Linotype"/>
              </a:rPr>
              <a:t>Information Technologies</a:t>
            </a:r>
            <a:endParaRPr sz="1000">
              <a:latin typeface="Palatino Linotype"/>
              <a:cs typeface="Palatino Linotyp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2716" y="6010146"/>
            <a:ext cx="1062355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27800"/>
              </a:lnSpc>
              <a:spcBef>
                <a:spcPts val="100"/>
              </a:spcBef>
            </a:pPr>
            <a:r>
              <a:rPr sz="900" b="1" dirty="0">
                <a:latin typeface="Palatino Linotype"/>
                <a:cs typeface="Palatino Linotype"/>
              </a:rPr>
              <a:t>Radio,</a:t>
            </a:r>
            <a:r>
              <a:rPr sz="900" b="1" spc="25" dirty="0">
                <a:latin typeface="Palatino Linotype"/>
                <a:cs typeface="Palatino Linotype"/>
              </a:rPr>
              <a:t> </a:t>
            </a:r>
            <a:r>
              <a:rPr sz="900" b="1" spc="-10" dirty="0">
                <a:latin typeface="Palatino Linotype"/>
                <a:cs typeface="Palatino Linotype"/>
              </a:rPr>
              <a:t>Television, </a:t>
            </a:r>
            <a:r>
              <a:rPr sz="900" b="1" dirty="0">
                <a:latin typeface="Palatino Linotype"/>
                <a:cs typeface="Palatino Linotype"/>
              </a:rPr>
              <a:t>Computer,</a:t>
            </a:r>
            <a:r>
              <a:rPr sz="900" b="1" spc="35" dirty="0">
                <a:latin typeface="Palatino Linotype"/>
                <a:cs typeface="Palatino Linotype"/>
              </a:rPr>
              <a:t> </a:t>
            </a:r>
            <a:r>
              <a:rPr sz="900" b="1" spc="-10" dirty="0">
                <a:latin typeface="Palatino Linotype"/>
                <a:cs typeface="Palatino Linotype"/>
              </a:rPr>
              <a:t>Internet, Teleconferencing, Mobile</a:t>
            </a:r>
            <a:endParaRPr sz="900">
              <a:latin typeface="Palatino Linotype"/>
              <a:cs typeface="Palatino Linotyp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24983" y="5420361"/>
            <a:ext cx="87185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925">
              <a:lnSpc>
                <a:spcPct val="127800"/>
              </a:lnSpc>
              <a:spcBef>
                <a:spcPts val="100"/>
              </a:spcBef>
            </a:pPr>
            <a:r>
              <a:rPr sz="900" b="1" dirty="0">
                <a:latin typeface="Palatino Linotype"/>
                <a:cs typeface="Palatino Linotype"/>
              </a:rPr>
              <a:t>Satellite</a:t>
            </a:r>
            <a:r>
              <a:rPr sz="900" b="1" spc="-55" dirty="0">
                <a:latin typeface="Palatino Linotype"/>
                <a:cs typeface="Palatino Linotype"/>
              </a:rPr>
              <a:t> </a:t>
            </a:r>
            <a:r>
              <a:rPr sz="900" b="1" spc="-10" dirty="0">
                <a:latin typeface="Palatino Linotype"/>
                <a:cs typeface="Palatino Linotype"/>
              </a:rPr>
              <a:t>Based Communication</a:t>
            </a:r>
            <a:endParaRPr sz="900">
              <a:latin typeface="Palatino Linotype"/>
              <a:cs typeface="Palatino Linotyp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23460" y="6284466"/>
            <a:ext cx="9144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5080" indent="-21590">
              <a:lnSpc>
                <a:spcPct val="127800"/>
              </a:lnSpc>
              <a:spcBef>
                <a:spcPts val="100"/>
              </a:spcBef>
            </a:pPr>
            <a:r>
              <a:rPr sz="900" b="1" dirty="0">
                <a:latin typeface="Palatino Linotype"/>
                <a:cs typeface="Palatino Linotype"/>
              </a:rPr>
              <a:t>Terrestrial</a:t>
            </a:r>
            <a:r>
              <a:rPr sz="900" b="1" spc="-30" dirty="0">
                <a:latin typeface="Palatino Linotype"/>
                <a:cs typeface="Palatino Linotype"/>
              </a:rPr>
              <a:t> </a:t>
            </a:r>
            <a:r>
              <a:rPr sz="900" b="1" spc="-10" dirty="0">
                <a:latin typeface="Palatino Linotype"/>
                <a:cs typeface="Palatino Linotype"/>
              </a:rPr>
              <a:t>Based Communication</a:t>
            </a:r>
            <a:endParaRPr sz="900">
              <a:latin typeface="Palatino Linotype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79394" y="5941061"/>
            <a:ext cx="17697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latin typeface="Palatino Linotype"/>
                <a:cs typeface="Palatino Linotype"/>
              </a:rPr>
              <a:t>Communication</a:t>
            </a:r>
            <a:r>
              <a:rPr sz="1000" b="1" spc="30" dirty="0">
                <a:latin typeface="Palatino Linotype"/>
                <a:cs typeface="Palatino Linotype"/>
              </a:rPr>
              <a:t> </a:t>
            </a:r>
            <a:r>
              <a:rPr sz="1000" b="1" spc="-10" dirty="0">
                <a:latin typeface="Palatino Linotype"/>
                <a:cs typeface="Palatino Linotype"/>
              </a:rPr>
              <a:t>Technologies</a:t>
            </a:r>
            <a:endParaRPr sz="1000">
              <a:latin typeface="Palatino Linotype"/>
              <a:cs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3" y="276861"/>
            <a:ext cx="47599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services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that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are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used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to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produce,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store,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process,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distribute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exchange </a:t>
            </a:r>
            <a:r>
              <a:rPr sz="1200" i="1" dirty="0">
                <a:latin typeface="Times New Roman"/>
                <a:cs typeface="Times New Roman"/>
              </a:rPr>
              <a:t>information.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They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include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the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“old”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ICTs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radio,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television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telephone,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the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“new”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ICTs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computers,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satellites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wireless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technology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the </a:t>
            </a:r>
            <a:r>
              <a:rPr sz="1200" i="1" dirty="0">
                <a:latin typeface="Times New Roman"/>
                <a:cs typeface="Times New Roman"/>
              </a:rPr>
              <a:t>Internet. These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different tools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are now able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to work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together,</a:t>
            </a:r>
            <a:r>
              <a:rPr sz="1200" i="1" dirty="0">
                <a:latin typeface="Times New Roman"/>
                <a:cs typeface="Times New Roman"/>
              </a:rPr>
              <a:t> and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combine </a:t>
            </a:r>
            <a:r>
              <a:rPr sz="1200" i="1" spc="-25" dirty="0">
                <a:latin typeface="Times New Roman"/>
                <a:cs typeface="Times New Roman"/>
              </a:rPr>
              <a:t>to </a:t>
            </a:r>
            <a:r>
              <a:rPr sz="1200" i="1" dirty="0">
                <a:latin typeface="Times New Roman"/>
                <a:cs typeface="Times New Roman"/>
              </a:rPr>
              <a:t>form</a:t>
            </a:r>
            <a:r>
              <a:rPr sz="1200" i="1" spc="2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our</a:t>
            </a:r>
            <a:r>
              <a:rPr sz="1200" i="1" spc="2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“networked</a:t>
            </a:r>
            <a:r>
              <a:rPr sz="1200" i="1" spc="2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world”,</a:t>
            </a:r>
            <a:r>
              <a:rPr sz="1200" i="1" spc="2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2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massive</a:t>
            </a:r>
            <a:r>
              <a:rPr sz="1200" i="1" spc="2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infrastructure</a:t>
            </a:r>
            <a:r>
              <a:rPr sz="1200" i="1" spc="2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24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interconnected </a:t>
            </a:r>
            <a:r>
              <a:rPr sz="1200" i="1" dirty="0">
                <a:latin typeface="Times New Roman"/>
                <a:cs typeface="Times New Roman"/>
              </a:rPr>
              <a:t>telephone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services,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standardized computer hardware,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the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Internet,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radio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and </a:t>
            </a:r>
            <a:r>
              <a:rPr sz="1200" i="1" dirty="0">
                <a:latin typeface="Times New Roman"/>
                <a:cs typeface="Times New Roman"/>
              </a:rPr>
              <a:t>television,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which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reaches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into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every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corner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the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globe.”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2960" y="7735823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2960" y="8017764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0255" y="1695704"/>
            <a:ext cx="4820920" cy="73025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lnSpc>
                <a:spcPts val="1380"/>
              </a:lnSpc>
              <a:spcBef>
                <a:spcPts val="195"/>
              </a:spcBef>
            </a:pPr>
            <a:r>
              <a:rPr sz="1200" dirty="0">
                <a:latin typeface="Times New Roman"/>
                <a:cs typeface="Times New Roman"/>
              </a:rPr>
              <a:t>According to </a:t>
            </a:r>
            <a:r>
              <a:rPr sz="1200" spc="-10" dirty="0">
                <a:latin typeface="Times New Roman"/>
                <a:cs typeface="Times New Roman"/>
              </a:rPr>
              <a:t>C-</a:t>
            </a:r>
            <a:r>
              <a:rPr sz="1200" dirty="0">
                <a:latin typeface="Times New Roman"/>
                <a:cs typeface="Times New Roman"/>
              </a:rPr>
              <a:t>DEC,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Department</a:t>
            </a:r>
            <a:r>
              <a:rPr sz="1200" dirty="0">
                <a:latin typeface="Times New Roman"/>
                <a:cs typeface="Times New Roman"/>
              </a:rPr>
              <a:t> 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Technology,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Government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India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“the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term,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information and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communication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technologies (ICT),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refers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to </a:t>
            </a:r>
            <a:r>
              <a:rPr sz="1200" i="1" dirty="0">
                <a:latin typeface="Times New Roman"/>
                <a:cs typeface="Times New Roman"/>
              </a:rPr>
              <a:t>forms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technology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that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are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used</a:t>
            </a:r>
            <a:r>
              <a:rPr sz="1200" i="1" spc="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to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transmit,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store,</a:t>
            </a:r>
            <a:r>
              <a:rPr sz="1200" i="1" spc="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create,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display,</a:t>
            </a:r>
            <a:r>
              <a:rPr sz="1200" i="1" spc="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share</a:t>
            </a:r>
            <a:r>
              <a:rPr sz="1200" i="1" spc="40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or </a:t>
            </a:r>
            <a:r>
              <a:rPr sz="1200" i="1" spc="-20" dirty="0">
                <a:latin typeface="Times New Roman"/>
                <a:cs typeface="Times New Roman"/>
              </a:rPr>
              <a:t>exchange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information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by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electronic </a:t>
            </a:r>
            <a:r>
              <a:rPr sz="1200" i="1" spc="-10" dirty="0">
                <a:latin typeface="Times New Roman"/>
                <a:cs typeface="Times New Roman"/>
              </a:rPr>
              <a:t>means.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This</a:t>
            </a:r>
            <a:r>
              <a:rPr sz="1200" i="1" spc="-25" dirty="0">
                <a:latin typeface="Times New Roman"/>
                <a:cs typeface="Times New Roman"/>
              </a:rPr>
              <a:t> broad </a:t>
            </a:r>
            <a:r>
              <a:rPr sz="1200" i="1" spc="-20" dirty="0">
                <a:latin typeface="Times New Roman"/>
                <a:cs typeface="Times New Roman"/>
              </a:rPr>
              <a:t>definition </a:t>
            </a:r>
            <a:r>
              <a:rPr sz="1200" i="1" spc="-30" dirty="0">
                <a:latin typeface="Times New Roman"/>
                <a:cs typeface="Times New Roman"/>
              </a:rPr>
              <a:t>of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ICT</a:t>
            </a:r>
            <a:r>
              <a:rPr sz="1200" i="1" spc="-5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includes </a:t>
            </a:r>
            <a:r>
              <a:rPr sz="1200" i="1" dirty="0">
                <a:latin typeface="Times New Roman"/>
                <a:cs typeface="Times New Roman"/>
              </a:rPr>
              <a:t>such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technologies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as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radio,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television,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video,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DVD,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telephone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(both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fixed</a:t>
            </a:r>
            <a:r>
              <a:rPr sz="1200" b="1" i="1" spc="-20" dirty="0">
                <a:latin typeface="Times New Roman"/>
                <a:cs typeface="Times New Roman"/>
              </a:rPr>
              <a:t> line </a:t>
            </a:r>
            <a:r>
              <a:rPr sz="1200" b="1" i="1" dirty="0">
                <a:latin typeface="Times New Roman"/>
                <a:cs typeface="Times New Roman"/>
              </a:rPr>
              <a:t>and</a:t>
            </a:r>
            <a:r>
              <a:rPr sz="1200" b="1" i="1" spc="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mobile</a:t>
            </a:r>
            <a:r>
              <a:rPr sz="1200" b="1" i="1" spc="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phones),</a:t>
            </a:r>
            <a:r>
              <a:rPr sz="1200" b="1" i="1" spc="5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satellite</a:t>
            </a:r>
            <a:r>
              <a:rPr sz="1200" b="1" i="1" spc="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systems,</a:t>
            </a:r>
            <a:r>
              <a:rPr sz="1200" b="1" i="1" spc="5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computer</a:t>
            </a:r>
            <a:r>
              <a:rPr sz="1200" b="1" i="1" spc="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and</a:t>
            </a:r>
            <a:r>
              <a:rPr sz="1200" b="1" i="1" spc="5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network</a:t>
            </a:r>
            <a:r>
              <a:rPr sz="1200" b="1" i="1" spc="4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hardware</a:t>
            </a:r>
            <a:r>
              <a:rPr sz="1200" b="1" i="1" spc="50" dirty="0">
                <a:latin typeface="Times New Roman"/>
                <a:cs typeface="Times New Roman"/>
              </a:rPr>
              <a:t> </a:t>
            </a:r>
            <a:r>
              <a:rPr sz="1200" b="1" i="1" spc="-25" dirty="0">
                <a:latin typeface="Times New Roman"/>
                <a:cs typeface="Times New Roman"/>
              </a:rPr>
              <a:t>and </a:t>
            </a:r>
            <a:r>
              <a:rPr sz="1200" b="1" i="1" dirty="0">
                <a:latin typeface="Times New Roman"/>
                <a:cs typeface="Times New Roman"/>
              </a:rPr>
              <a:t>software</a:t>
            </a:r>
            <a:r>
              <a:rPr sz="1200" i="1" dirty="0">
                <a:latin typeface="Times New Roman"/>
                <a:cs typeface="Times New Roman"/>
              </a:rPr>
              <a:t>;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as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well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as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the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equipment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38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services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associated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with</a:t>
            </a:r>
            <a:r>
              <a:rPr sz="1200" i="1" spc="38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these technologies,</a:t>
            </a:r>
            <a:r>
              <a:rPr sz="1200" i="1" dirty="0">
                <a:latin typeface="Times New Roman"/>
                <a:cs typeface="Times New Roman"/>
              </a:rPr>
              <a:t> such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b="1" i="1" spc="-10" dirty="0">
                <a:latin typeface="Times New Roman"/>
                <a:cs typeface="Times New Roman"/>
              </a:rPr>
              <a:t>videoconferencing,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10" dirty="0">
                <a:latin typeface="Times New Roman"/>
                <a:cs typeface="Times New Roman"/>
              </a:rPr>
              <a:t>e-</a:t>
            </a:r>
            <a:r>
              <a:rPr sz="1200" b="1" i="1" dirty="0">
                <a:latin typeface="Times New Roman"/>
                <a:cs typeface="Times New Roman"/>
              </a:rPr>
              <a:t>mail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and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10" dirty="0">
                <a:latin typeface="Times New Roman"/>
                <a:cs typeface="Times New Roman"/>
              </a:rPr>
              <a:t>blogs</a:t>
            </a:r>
            <a:r>
              <a:rPr sz="1200" i="1" spc="-10" dirty="0">
                <a:latin typeface="Times New Roman"/>
                <a:cs typeface="Times New Roman"/>
              </a:rPr>
              <a:t>.”</a:t>
            </a:r>
            <a:endParaRPr sz="1200">
              <a:latin typeface="Times New Roman"/>
              <a:cs typeface="Times New Roman"/>
            </a:endParaRPr>
          </a:p>
          <a:p>
            <a:pPr marL="157480">
              <a:lnSpc>
                <a:spcPct val="100000"/>
              </a:lnSpc>
              <a:spcBef>
                <a:spcPts val="1370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L="157480">
              <a:lnSpc>
                <a:spcPct val="100000"/>
              </a:lnSpc>
              <a:spcBef>
                <a:spcPts val="560"/>
              </a:spcBef>
              <a:tabLst>
                <a:tab pos="876300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L="624840">
              <a:lnSpc>
                <a:spcPct val="100000"/>
              </a:lnSpc>
              <a:spcBef>
                <a:spcPts val="580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L="407670" indent="-250190">
              <a:lnSpc>
                <a:spcPct val="100000"/>
              </a:lnSpc>
              <a:spcBef>
                <a:spcPts val="560"/>
              </a:spcBef>
              <a:buAutoNum type="arabicParenR"/>
              <a:tabLst>
                <a:tab pos="407670" algn="l"/>
              </a:tabLst>
            </a:pPr>
            <a:r>
              <a:rPr sz="1200" dirty="0">
                <a:latin typeface="Times New Roman"/>
                <a:cs typeface="Times New Roman"/>
              </a:rPr>
              <a:t>Explain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term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‘ICT’?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58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7670" marR="154305" indent="-250190">
              <a:lnSpc>
                <a:spcPct val="100000"/>
              </a:lnSpc>
              <a:spcBef>
                <a:spcPts val="850"/>
              </a:spcBef>
              <a:buAutoNum type="arabicParenR" startAt="2"/>
              <a:tabLst>
                <a:tab pos="408940" algn="l"/>
              </a:tabLst>
            </a:pP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basis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above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discussion,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enlist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technologies,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are 	</a:t>
            </a:r>
            <a:r>
              <a:rPr sz="1200" dirty="0">
                <a:latin typeface="Times New Roman"/>
                <a:cs typeface="Times New Roman"/>
              </a:rPr>
              <a:t>included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under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ICT?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56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8864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12.4</a:t>
            </a:r>
            <a:r>
              <a:rPr sz="1600" b="1" dirty="0">
                <a:latin typeface="Times New Roman"/>
                <a:cs typeface="Times New Roman"/>
              </a:rPr>
              <a:t>	ICT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FOR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TEACHING</a:t>
            </a:r>
            <a:r>
              <a:rPr sz="1600" b="1" spc="-1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AND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LEARNING</a:t>
            </a:r>
            <a:endParaRPr sz="160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0000"/>
              </a:lnSpc>
              <a:spcBef>
                <a:spcPts val="1200"/>
              </a:spcBef>
            </a:pPr>
            <a:r>
              <a:rPr sz="1200" dirty="0">
                <a:latin typeface="Times New Roman"/>
                <a:cs typeface="Times New Roman"/>
              </a:rPr>
              <a:t>After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understanding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ICT,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explain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need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learning.</a:t>
            </a:r>
            <a:endParaRPr sz="12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needed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level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following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(Sansanwal, 2009):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263" y="8974328"/>
            <a:ext cx="2846705" cy="7905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71145" indent="-258445">
              <a:lnSpc>
                <a:spcPct val="100000"/>
              </a:lnSpc>
              <a:spcBef>
                <a:spcPts val="660"/>
              </a:spcBef>
              <a:buFont typeface="Symbol"/>
              <a:buChar char=""/>
              <a:tabLst>
                <a:tab pos="271145" algn="l"/>
              </a:tabLst>
            </a:pPr>
            <a:r>
              <a:rPr sz="1200" spc="-25" dirty="0">
                <a:latin typeface="Times New Roman"/>
                <a:cs typeface="Times New Roman"/>
              </a:rPr>
              <a:t>Teaching-</a:t>
            </a:r>
            <a:r>
              <a:rPr sz="1200" spc="-10" dirty="0">
                <a:latin typeface="Times New Roman"/>
                <a:cs typeface="Times New Roman"/>
              </a:rPr>
              <a:t>learning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Diagnostic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Testing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Remedial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Evaluation activities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9057" y="3278885"/>
            <a:ext cx="4777105" cy="4451985"/>
          </a:xfrm>
          <a:custGeom>
            <a:avLst/>
            <a:gdLst/>
            <a:ahLst/>
            <a:cxnLst/>
            <a:rect l="l" t="t" r="r" b="b"/>
            <a:pathLst>
              <a:path w="4777105" h="4451984">
                <a:moveTo>
                  <a:pt x="0" y="4451858"/>
                </a:moveTo>
                <a:lnTo>
                  <a:pt x="4776978" y="4451858"/>
                </a:lnTo>
                <a:lnTo>
                  <a:pt x="4776978" y="0"/>
                </a:lnTo>
                <a:lnTo>
                  <a:pt x="0" y="0"/>
                </a:lnTo>
                <a:lnTo>
                  <a:pt x="0" y="445185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03706"/>
            <a:ext cx="4201795" cy="7924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71145" indent="-258445">
              <a:lnSpc>
                <a:spcPct val="100000"/>
              </a:lnSpc>
              <a:spcBef>
                <a:spcPts val="675"/>
              </a:spcBef>
              <a:buFont typeface="Symbol"/>
              <a:buChar char="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Psychological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analysis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learners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Development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reasoning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thinking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abilities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among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Instructional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material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development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27" y="5188205"/>
            <a:ext cx="4814570" cy="435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Times New Roman"/>
                <a:cs typeface="Times New Roman"/>
              </a:rPr>
              <a:t>Fig.12.2: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Need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of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ICT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in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Teaching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and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Learning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Process</a:t>
            </a:r>
            <a:endParaRPr sz="1000">
              <a:latin typeface="Times New Roman"/>
              <a:cs typeface="Times New Roman"/>
            </a:endParaRPr>
          </a:p>
          <a:p>
            <a:pPr marL="549910" lvl="2" indent="-537210" algn="just">
              <a:lnSpc>
                <a:spcPct val="100000"/>
              </a:lnSpc>
              <a:spcBef>
                <a:spcPts val="1135"/>
              </a:spcBef>
              <a:buAutoNum type="arabicPeriod"/>
              <a:tabLst>
                <a:tab pos="549910" algn="l"/>
              </a:tabLst>
            </a:pPr>
            <a:r>
              <a:rPr sz="1400" b="1" dirty="0">
                <a:latin typeface="Times New Roman"/>
                <a:cs typeface="Times New Roman"/>
              </a:rPr>
              <a:t>ICT in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30" dirty="0">
                <a:latin typeface="Times New Roman"/>
                <a:cs typeface="Times New Roman"/>
              </a:rPr>
              <a:t>Teaching-</a:t>
            </a:r>
            <a:r>
              <a:rPr sz="1400" b="1" dirty="0">
                <a:latin typeface="Times New Roman"/>
                <a:cs typeface="Times New Roman"/>
              </a:rPr>
              <a:t>Learning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Process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320"/>
              </a:spcBef>
            </a:pPr>
            <a:r>
              <a:rPr sz="1200" dirty="0">
                <a:latin typeface="Times New Roman"/>
                <a:cs typeface="Times New Roman"/>
              </a:rPr>
              <a:t>Most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teachers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feel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comfortable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lecture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method,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capable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achieving various </a:t>
            </a:r>
            <a:r>
              <a:rPr sz="1200" spc="-5" dirty="0">
                <a:latin typeface="Times New Roman"/>
                <a:cs typeface="Times New Roman"/>
              </a:rPr>
              <a:t>objectives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classroom </a:t>
            </a:r>
            <a:r>
              <a:rPr sz="1200" spc="-5" dirty="0">
                <a:latin typeface="Times New Roman"/>
                <a:cs typeface="Times New Roman"/>
              </a:rPr>
              <a:t>instruction.</a:t>
            </a:r>
            <a:r>
              <a:rPr sz="1200" spc="-10" dirty="0">
                <a:latin typeface="Times New Roman"/>
                <a:cs typeface="Times New Roman"/>
              </a:rPr>
              <a:t> ICT may be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great</a:t>
            </a:r>
            <a:r>
              <a:rPr sz="1200" spc="-10" dirty="0">
                <a:latin typeface="Times New Roman"/>
                <a:cs typeface="Times New Roman"/>
              </a:rPr>
              <a:t> use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achieving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various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objectives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–learning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process.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correct </a:t>
            </a:r>
            <a:r>
              <a:rPr sz="1200" spc="-15" dirty="0">
                <a:latin typeface="Times New Roman"/>
                <a:cs typeface="Times New Roman"/>
              </a:rPr>
              <a:t>information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comprehensive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manner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with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different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examples.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helps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learners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broaden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their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base.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ICT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variety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content,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helps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learners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learn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according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their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pace.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helps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325"/>
              </a:spcBef>
            </a:pPr>
            <a:r>
              <a:rPr sz="1200" dirty="0">
                <a:latin typeface="Times New Roman"/>
                <a:cs typeface="Times New Roman"/>
              </a:rPr>
              <a:t>better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understanding,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retention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information.</a:t>
            </a:r>
            <a:endParaRPr sz="1200">
              <a:latin typeface="Times New Roman"/>
              <a:cs typeface="Times New Roman"/>
            </a:endParaRPr>
          </a:p>
          <a:p>
            <a:pPr marL="549910" lvl="2" indent="-537210" algn="just">
              <a:lnSpc>
                <a:spcPct val="100000"/>
              </a:lnSpc>
              <a:spcBef>
                <a:spcPts val="1250"/>
              </a:spcBef>
              <a:buAutoNum type="arabicPeriod" startAt="2"/>
              <a:tabLst>
                <a:tab pos="549910" algn="l"/>
              </a:tabLst>
            </a:pPr>
            <a:r>
              <a:rPr sz="1400" b="1" dirty="0">
                <a:latin typeface="Times New Roman"/>
                <a:cs typeface="Times New Roman"/>
              </a:rPr>
              <a:t>ICT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for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Diagnostic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Testing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Remedial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Teaching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95"/>
              </a:spcBef>
            </a:pPr>
            <a:r>
              <a:rPr sz="1200" dirty="0">
                <a:latin typeface="Times New Roman"/>
                <a:cs typeface="Times New Roman"/>
              </a:rPr>
              <a:t>Being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must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experienced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who </a:t>
            </a:r>
            <a:r>
              <a:rPr sz="1200" dirty="0">
                <a:latin typeface="Times New Roman"/>
                <a:cs typeface="Times New Roman"/>
              </a:rPr>
              <a:t>fail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understand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certain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retain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certain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time. </a:t>
            </a:r>
            <a:r>
              <a:rPr sz="1200" dirty="0">
                <a:latin typeface="Times New Roman"/>
                <a:cs typeface="Times New Roman"/>
              </a:rPr>
              <a:t>Due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large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size,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non-availability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diagnostic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tests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different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subjects, </a:t>
            </a:r>
            <a:r>
              <a:rPr sz="1200" dirty="0">
                <a:latin typeface="Times New Roman"/>
                <a:cs typeface="Times New Roman"/>
              </a:rPr>
              <a:t>lack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training,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resources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desire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etc.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not </a:t>
            </a:r>
            <a:r>
              <a:rPr sz="1200" dirty="0">
                <a:latin typeface="Times New Roman"/>
                <a:cs typeface="Times New Roman"/>
              </a:rPr>
              <a:t>conduct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diagnostic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tests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remedial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25" dirty="0">
                <a:latin typeface="Times New Roman"/>
                <a:cs typeface="Times New Roman"/>
              </a:rPr>
              <a:t> the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identifying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problem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Tests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made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website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home </a:t>
            </a:r>
            <a:r>
              <a:rPr sz="1200" spc="-10" dirty="0">
                <a:latin typeface="Times New Roman"/>
                <a:cs typeface="Times New Roman"/>
              </a:rPr>
              <a:t>also.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practices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monitored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parents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also.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easy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 </a:t>
            </a:r>
            <a:r>
              <a:rPr sz="1200" dirty="0">
                <a:latin typeface="Times New Roman"/>
                <a:cs typeface="Times New Roman"/>
              </a:rPr>
              <a:t>remedial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individual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problems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identified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20" dirty="0">
                <a:latin typeface="Times New Roman"/>
                <a:cs typeface="Times New Roman"/>
              </a:rPr>
              <a:t>varied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nature.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this,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ICT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be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used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developing,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preparing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delivering individual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Remedial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online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off-</a:t>
            </a:r>
            <a:r>
              <a:rPr sz="1200" spc="-10" dirty="0">
                <a:latin typeface="Times New Roman"/>
                <a:cs typeface="Times New Roman"/>
              </a:rPr>
              <a:t>line.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5918" y="1115694"/>
            <a:ext cx="4251581" cy="3921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7" y="276861"/>
            <a:ext cx="4815840" cy="79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instructional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materials, if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designed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specifically for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individual </a:t>
            </a:r>
            <a:r>
              <a:rPr sz="1200" dirty="0">
                <a:latin typeface="Times New Roman"/>
                <a:cs typeface="Times New Roman"/>
              </a:rPr>
              <a:t>needs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uploaded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website,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would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definitely benefit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way,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ICT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remedial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200" spc="-10" dirty="0">
                <a:latin typeface="Times New Roman"/>
                <a:cs typeface="Times New Roman"/>
              </a:rPr>
              <a:t>students.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8" y="1118453"/>
            <a:ext cx="4819015" cy="757364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549910" lvl="2" indent="-537210" algn="just">
              <a:lnSpc>
                <a:spcPct val="100000"/>
              </a:lnSpc>
              <a:spcBef>
                <a:spcPts val="810"/>
              </a:spcBef>
              <a:buAutoNum type="arabicPeriod" startAt="3"/>
              <a:tabLst>
                <a:tab pos="549910" algn="l"/>
              </a:tabLst>
            </a:pPr>
            <a:r>
              <a:rPr sz="1400" b="1" dirty="0">
                <a:latin typeface="Times New Roman"/>
                <a:cs typeface="Times New Roman"/>
              </a:rPr>
              <a:t>ICT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in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Evaluation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  <a:spcBef>
                <a:spcPts val="605"/>
              </a:spcBef>
            </a:pPr>
            <a:r>
              <a:rPr sz="1200" spc="-4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objective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school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examination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system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assess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academic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performance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evaluation.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Online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tests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used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individual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evaluate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his/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instantaneously </a:t>
            </a:r>
            <a:r>
              <a:rPr sz="1200" spc="-35" dirty="0">
                <a:latin typeface="Times New Roman"/>
                <a:cs typeface="Times New Roman"/>
              </a:rPr>
              <a:t>get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feedback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about </a:t>
            </a:r>
            <a:r>
              <a:rPr sz="1200" spc="-3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status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his/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her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understanding. </a:t>
            </a:r>
            <a:r>
              <a:rPr sz="1200" spc="-45" dirty="0">
                <a:latin typeface="Times New Roman"/>
                <a:cs typeface="Times New Roman"/>
              </a:rPr>
              <a:t>If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answer </a:t>
            </a:r>
            <a:r>
              <a:rPr sz="1200" spc="-35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wrong, </a:t>
            </a:r>
            <a:r>
              <a:rPr sz="1200" dirty="0">
                <a:latin typeface="Times New Roman"/>
                <a:cs typeface="Times New Roman"/>
              </a:rPr>
              <a:t>he/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correct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can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assess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understanding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subject.</a:t>
            </a:r>
            <a:endParaRPr sz="1200">
              <a:latin typeface="Times New Roman"/>
              <a:cs typeface="Times New Roman"/>
            </a:endParaRPr>
          </a:p>
          <a:p>
            <a:pPr marL="549910" lvl="2" indent="-537210" algn="just">
              <a:lnSpc>
                <a:spcPct val="100000"/>
              </a:lnSpc>
              <a:spcBef>
                <a:spcPts val="1085"/>
              </a:spcBef>
              <a:buAutoNum type="arabicPeriod" startAt="4"/>
              <a:tabLst>
                <a:tab pos="549910" algn="l"/>
              </a:tabLst>
            </a:pPr>
            <a:r>
              <a:rPr sz="1400" b="1" dirty="0">
                <a:latin typeface="Times New Roman"/>
                <a:cs typeface="Times New Roman"/>
              </a:rPr>
              <a:t>ICT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in Psychological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Testing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  <a:spcBef>
                <a:spcPts val="610"/>
              </a:spcBef>
            </a:pP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individual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differences.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trained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psychologist who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assess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students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some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correlates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academic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achievement.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easy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digitalize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psychological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tests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scoring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evaluation.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same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available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teachers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whenever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required.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individually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can </a:t>
            </a:r>
            <a:r>
              <a:rPr sz="1200" dirty="0">
                <a:latin typeface="Times New Roman"/>
                <a:cs typeface="Times New Roman"/>
              </a:rPr>
              <a:t>share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results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him/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her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improve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his/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her </a:t>
            </a:r>
            <a:r>
              <a:rPr sz="1200" spc="-10" dirty="0">
                <a:latin typeface="Times New Roman"/>
                <a:cs typeface="Times New Roman"/>
              </a:rPr>
              <a:t>academic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performance.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psychological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testing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also.</a:t>
            </a:r>
            <a:endParaRPr sz="1200">
              <a:latin typeface="Times New Roman"/>
              <a:cs typeface="Times New Roman"/>
            </a:endParaRPr>
          </a:p>
          <a:p>
            <a:pPr marL="549275" marR="8255" lvl="2" indent="-537210" algn="just">
              <a:lnSpc>
                <a:spcPct val="100000"/>
              </a:lnSpc>
              <a:spcBef>
                <a:spcPts val="1080"/>
              </a:spcBef>
              <a:buAutoNum type="arabicPeriod" startAt="5"/>
              <a:tabLst>
                <a:tab pos="551815" algn="l"/>
              </a:tabLst>
            </a:pPr>
            <a:r>
              <a:rPr sz="1400" b="1" dirty="0">
                <a:latin typeface="Times New Roman"/>
                <a:cs typeface="Times New Roman"/>
              </a:rPr>
              <a:t>ICT</a:t>
            </a:r>
            <a:r>
              <a:rPr sz="1400" b="1" spc="1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for</a:t>
            </a:r>
            <a:r>
              <a:rPr sz="1400" b="1" spc="1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Developing</a:t>
            </a:r>
            <a:r>
              <a:rPr sz="1400" b="1" spc="2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Reasoning</a:t>
            </a:r>
            <a:r>
              <a:rPr sz="1400" b="1" spc="2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</a:t>
            </a:r>
            <a:r>
              <a:rPr sz="1400" b="1" spc="1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Thinking</a:t>
            </a:r>
            <a:r>
              <a:rPr sz="1400" b="1" spc="1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Abilities 	</a:t>
            </a:r>
            <a:r>
              <a:rPr sz="1400" b="1" dirty="0">
                <a:latin typeface="Times New Roman"/>
                <a:cs typeface="Times New Roman"/>
              </a:rPr>
              <a:t>Among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Students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610"/>
              </a:spcBef>
            </a:pPr>
            <a:r>
              <a:rPr sz="1200" spc="-15" dirty="0">
                <a:latin typeface="Times New Roman"/>
                <a:cs typeface="Times New Roman"/>
              </a:rPr>
              <a:t>ICT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can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used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many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subjects.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ICT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provides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students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variety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instructional </a:t>
            </a:r>
            <a:r>
              <a:rPr sz="1200" spc="-5" dirty="0">
                <a:latin typeface="Times New Roman"/>
                <a:cs typeface="Times New Roman"/>
              </a:rPr>
              <a:t>materials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choose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those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suit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best.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ICT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 </a:t>
            </a:r>
            <a:r>
              <a:rPr sz="1200" spc="-20" dirty="0">
                <a:latin typeface="Times New Roman"/>
                <a:cs typeface="Times New Roman"/>
              </a:rPr>
              <a:t>developing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reasoning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thinking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abilities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among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students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belonging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to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different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age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groups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This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important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in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the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present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context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as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most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educational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institutions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not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pay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attention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to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development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of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reasoning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thinking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abilities </a:t>
            </a:r>
            <a:r>
              <a:rPr sz="1200" spc="-15" dirty="0">
                <a:latin typeface="Times New Roman"/>
                <a:cs typeface="Times New Roman"/>
              </a:rPr>
              <a:t>among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students.</a:t>
            </a:r>
            <a:endParaRPr sz="1200">
              <a:latin typeface="Times New Roman"/>
              <a:cs typeface="Times New Roman"/>
            </a:endParaRPr>
          </a:p>
          <a:p>
            <a:pPr marL="549910" lvl="2" indent="-537210" algn="just">
              <a:lnSpc>
                <a:spcPct val="100000"/>
              </a:lnSpc>
              <a:spcBef>
                <a:spcPts val="1095"/>
              </a:spcBef>
              <a:buAutoNum type="arabicPeriod" startAt="6"/>
              <a:tabLst>
                <a:tab pos="549910" algn="l"/>
              </a:tabLst>
            </a:pPr>
            <a:r>
              <a:rPr sz="1400" b="1" dirty="0">
                <a:latin typeface="Times New Roman"/>
                <a:cs typeface="Times New Roman"/>
              </a:rPr>
              <a:t>ICT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for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Developing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Instructional</a:t>
            </a:r>
            <a:r>
              <a:rPr sz="1400" b="1" spc="-10" dirty="0">
                <a:latin typeface="Times New Roman"/>
                <a:cs typeface="Times New Roman"/>
              </a:rPr>
              <a:t> Materials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  <a:spcBef>
                <a:spcPts val="595"/>
              </a:spcBef>
            </a:pP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shortage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qualified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competent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almost</a:t>
            </a:r>
            <a:r>
              <a:rPr sz="1200" spc="-25" dirty="0">
                <a:latin typeface="Times New Roman"/>
                <a:cs typeface="Times New Roman"/>
              </a:rPr>
              <a:t> all </a:t>
            </a:r>
            <a:r>
              <a:rPr sz="1200" dirty="0">
                <a:latin typeface="Times New Roman"/>
                <a:cs typeface="Times New Roman"/>
              </a:rPr>
              <a:t>subjects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levels.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Sometimes,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instructional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materials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print </a:t>
            </a:r>
            <a:r>
              <a:rPr sz="1200" dirty="0">
                <a:latin typeface="Times New Roman"/>
                <a:cs typeface="Times New Roman"/>
              </a:rPr>
              <a:t>form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quality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updated.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book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reading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very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often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not </a:t>
            </a:r>
            <a:r>
              <a:rPr sz="1200" spc="-20" dirty="0">
                <a:latin typeface="Times New Roman"/>
                <a:cs typeface="Times New Roman"/>
              </a:rPr>
              <a:t>enjoyable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does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not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help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students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understanding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concepts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retaining </a:t>
            </a:r>
            <a:r>
              <a:rPr sz="1200" spc="-35" dirty="0">
                <a:latin typeface="Times New Roman"/>
                <a:cs typeface="Times New Roman"/>
              </a:rPr>
              <a:t>the </a:t>
            </a:r>
            <a:r>
              <a:rPr sz="1200" spc="-25" dirty="0">
                <a:latin typeface="Times New Roman"/>
                <a:cs typeface="Times New Roman"/>
              </a:rPr>
              <a:t>information.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There are many teachers </a:t>
            </a:r>
            <a:r>
              <a:rPr sz="1200" spc="-20" dirty="0">
                <a:latin typeface="Times New Roman"/>
                <a:cs typeface="Times New Roman"/>
              </a:rPr>
              <a:t>who</a:t>
            </a:r>
            <a:r>
              <a:rPr sz="1200" spc="-25" dirty="0">
                <a:latin typeface="Times New Roman"/>
                <a:cs typeface="Times New Roman"/>
              </a:rPr>
              <a:t> are well </a:t>
            </a:r>
            <a:r>
              <a:rPr sz="1200" spc="-20" dirty="0">
                <a:latin typeface="Times New Roman"/>
                <a:cs typeface="Times New Roman"/>
              </a:rPr>
              <a:t>known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different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 </a:t>
            </a:r>
            <a:r>
              <a:rPr sz="1200" spc="-30" dirty="0">
                <a:latin typeface="Times New Roman"/>
                <a:cs typeface="Times New Roman"/>
              </a:rPr>
              <a:t>areas.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Their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lectures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should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recorded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CD-</a:t>
            </a:r>
            <a:r>
              <a:rPr sz="1200" spc="-25" dirty="0">
                <a:latin typeface="Times New Roman"/>
                <a:cs typeface="Times New Roman"/>
              </a:rPr>
              <a:t>ROM,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should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made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available 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users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broadcast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television.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enhances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quality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instruction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classrooms.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 </a:t>
            </a:r>
            <a:r>
              <a:rPr sz="1200" dirty="0">
                <a:latin typeface="Times New Roman"/>
                <a:cs typeface="Times New Roman"/>
              </a:rPr>
              <a:t>discussion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after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broadcast.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directly </a:t>
            </a:r>
            <a:r>
              <a:rPr sz="1200" spc="-30" dirty="0">
                <a:latin typeface="Times New Roman"/>
                <a:cs typeface="Times New Roman"/>
              </a:rPr>
              <a:t>download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those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lectures.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makes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teaching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effective,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participatory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enjoyable. </a:t>
            </a:r>
            <a:r>
              <a:rPr sz="1200" spc="-20" dirty="0">
                <a:latin typeface="Times New Roman"/>
                <a:cs typeface="Times New Roman"/>
              </a:rPr>
              <a:t>Digitalized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lectures can </a:t>
            </a:r>
            <a:r>
              <a:rPr sz="1200" spc="-30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uploaded on websites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 student teachers can </a:t>
            </a:r>
            <a:r>
              <a:rPr sz="1200" spc="-10" dirty="0">
                <a:latin typeface="Times New Roman"/>
                <a:cs typeface="Times New Roman"/>
              </a:rPr>
              <a:t>access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needs.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057" y="8768462"/>
            <a:ext cx="4777105" cy="79819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434"/>
              </a:spcBef>
            </a:pPr>
            <a:r>
              <a:rPr sz="1200" b="1" spc="-10" dirty="0">
                <a:latin typeface="Times New Roman"/>
                <a:cs typeface="Times New Roman"/>
              </a:rPr>
              <a:t>Activity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L="101600" marR="94615">
              <a:lnSpc>
                <a:spcPct val="100000"/>
              </a:lnSpc>
              <a:spcBef>
                <a:spcPts val="565"/>
              </a:spcBef>
            </a:pPr>
            <a:r>
              <a:rPr sz="1200" spc="-10" dirty="0">
                <a:latin typeface="Times New Roman"/>
                <a:cs typeface="Times New Roman"/>
              </a:rPr>
              <a:t>Enlist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some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activities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ICT,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would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like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diagnostic </a:t>
            </a:r>
            <a:r>
              <a:rPr sz="1200" dirty="0">
                <a:latin typeface="Times New Roman"/>
                <a:cs typeface="Times New Roman"/>
              </a:rPr>
              <a:t>testing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66366" y="326770"/>
            <a:ext cx="4777105" cy="441579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280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137795">
              <a:lnSpc>
                <a:spcPct val="100000"/>
              </a:lnSpc>
              <a:spcBef>
                <a:spcPts val="565"/>
              </a:spcBef>
              <a:tabLst>
                <a:tab pos="858519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L="605790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L="389890" indent="-252095">
              <a:lnSpc>
                <a:spcPct val="100000"/>
              </a:lnSpc>
              <a:spcBef>
                <a:spcPts val="565"/>
              </a:spcBef>
              <a:buAutoNum type="arabicParenR" startAt="3"/>
              <a:tabLst>
                <a:tab pos="389890" algn="l"/>
              </a:tabLst>
            </a:pPr>
            <a:r>
              <a:rPr sz="1200" dirty="0">
                <a:latin typeface="Times New Roman"/>
                <a:cs typeface="Times New Roman"/>
              </a:rPr>
              <a:t>Discuss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teaching?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57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255" marR="130810" indent="-252095">
              <a:lnSpc>
                <a:spcPct val="100000"/>
              </a:lnSpc>
              <a:spcBef>
                <a:spcPts val="855"/>
              </a:spcBef>
              <a:buAutoNum type="arabicParenR" startAt="4"/>
              <a:tabLst>
                <a:tab pos="390525" algn="l"/>
              </a:tabLst>
            </a:pPr>
            <a:r>
              <a:rPr sz="1200" spc="-10" dirty="0">
                <a:latin typeface="Times New Roman"/>
                <a:cs typeface="Times New Roman"/>
              </a:rPr>
              <a:t>Apart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from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above,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what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other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areas,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can 	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ICTs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improving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learning?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57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61032" y="4802123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61032" y="5327903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48327" y="4802632"/>
            <a:ext cx="4815205" cy="416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6740" marR="742315" lvl="1" indent="-574675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58674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ICTS</a:t>
            </a:r>
            <a:r>
              <a:rPr sz="1600" b="1" spc="-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AND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THEIR</a:t>
            </a:r>
            <a:r>
              <a:rPr sz="1600" b="1" spc="-8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APPLICATIONS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IN </a:t>
            </a:r>
            <a:r>
              <a:rPr sz="1600" b="1" spc="-10" dirty="0">
                <a:latin typeface="Times New Roman"/>
                <a:cs typeface="Times New Roman"/>
              </a:rPr>
              <a:t>TEACHING</a:t>
            </a:r>
            <a:r>
              <a:rPr sz="1600" b="1" spc="-1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AND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LEARNING</a:t>
            </a:r>
            <a:endParaRPr sz="1600">
              <a:latin typeface="Times New Roman"/>
              <a:cs typeface="Times New Roman"/>
            </a:endParaRPr>
          </a:p>
          <a:p>
            <a:pPr marL="549910" lvl="2" indent="-537210" algn="just">
              <a:lnSpc>
                <a:spcPct val="100000"/>
              </a:lnSpc>
              <a:spcBef>
                <a:spcPts val="1170"/>
              </a:spcBef>
              <a:buAutoNum type="arabicPeriod"/>
              <a:tabLst>
                <a:tab pos="549910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Radio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610"/>
              </a:spcBef>
            </a:pPr>
            <a:r>
              <a:rPr sz="1200" spc="-10" dirty="0">
                <a:latin typeface="Times New Roman"/>
                <a:cs typeface="Times New Roman"/>
              </a:rPr>
              <a:t>All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kno</a:t>
            </a:r>
            <a:r>
              <a:rPr sz="1200" dirty="0">
                <a:latin typeface="Times New Roman"/>
                <a:cs typeface="Times New Roman"/>
              </a:rPr>
              <a:t>w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that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powerful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medium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transmitting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information</a:t>
            </a:r>
            <a:r>
              <a:rPr sz="1200" spc="-10" dirty="0">
                <a:latin typeface="Times New Roman"/>
                <a:cs typeface="Times New Roman"/>
              </a:rPr>
              <a:t> to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large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group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population.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saves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time,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energy,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money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human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resources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30" dirty="0">
                <a:latin typeface="Times New Roman"/>
                <a:cs typeface="Times New Roman"/>
              </a:rPr>
              <a:t> way.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tool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 </a:t>
            </a:r>
            <a:r>
              <a:rPr sz="1200" spc="-10" dirty="0">
                <a:latin typeface="Times New Roman"/>
                <a:cs typeface="Times New Roman"/>
              </a:rPr>
              <a:t>formal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non-formal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education.</a:t>
            </a:r>
            <a:endParaRPr sz="12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1125"/>
              </a:spcBef>
            </a:pP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nineteenth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century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came </a:t>
            </a:r>
            <a:r>
              <a:rPr sz="1200" spc="-25" dirty="0">
                <a:latin typeface="Times New Roman"/>
                <a:cs typeface="Times New Roman"/>
              </a:rPr>
              <a:t>into popular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usage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during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early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twentieth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century.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popularity,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availability,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low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cost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made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convenient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practical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medium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distance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learning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programmes.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It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mostly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used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combination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with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other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media, </a:t>
            </a:r>
            <a:r>
              <a:rPr sz="1200" spc="-20" dirty="0">
                <a:latin typeface="Times New Roman"/>
                <a:cs typeface="Times New Roman"/>
              </a:rPr>
              <a:t>such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with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print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medium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followed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face-</a:t>
            </a:r>
            <a:r>
              <a:rPr sz="1200" spc="-2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face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teaching.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Educational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use</a:t>
            </a:r>
            <a:r>
              <a:rPr sz="1200" spc="-25" dirty="0">
                <a:latin typeface="Times New Roman"/>
                <a:cs typeface="Times New Roman"/>
              </a:rPr>
              <a:t> of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started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around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1930.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130"/>
              </a:spcBef>
            </a:pP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must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listened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educational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either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India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channels.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generally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two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types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Some </a:t>
            </a:r>
            <a:r>
              <a:rPr sz="1200" spc="-10" dirty="0">
                <a:latin typeface="Times New Roman"/>
                <a:cs typeface="Times New Roman"/>
              </a:rPr>
              <a:t>programmes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informative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entertainment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purposes.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 </a:t>
            </a:r>
            <a:r>
              <a:rPr sz="1200" spc="-20" dirty="0">
                <a:latin typeface="Times New Roman"/>
                <a:cs typeface="Times New Roman"/>
              </a:rPr>
              <a:t>are educational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nature.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These programmes are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meant primarily for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 </a:t>
            </a:r>
            <a:r>
              <a:rPr sz="1200" dirty="0">
                <a:latin typeface="Times New Roman"/>
                <a:cs typeface="Times New Roman"/>
              </a:rPr>
              <a:t>purposes.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Let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understand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process,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 programmes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regular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8323" y="9013952"/>
            <a:ext cx="4815205" cy="71755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latin typeface="Times New Roman"/>
                <a:cs typeface="Times New Roman"/>
              </a:rPr>
              <a:t>Using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radio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programmes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classroom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situation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very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useful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learning.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Now-</a:t>
            </a:r>
            <a:r>
              <a:rPr sz="1200" spc="-10" dirty="0">
                <a:latin typeface="Times New Roman"/>
                <a:cs typeface="Times New Roman"/>
              </a:rPr>
              <a:t>a-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days,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Gyanvani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(Radio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Channel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IGNOU)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</a:t>
            </a:r>
            <a:r>
              <a:rPr sz="1200" spc="-1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All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India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7" y="276861"/>
            <a:ext cx="4815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regularly </a:t>
            </a:r>
            <a:r>
              <a:rPr sz="1200" spc="-20" dirty="0">
                <a:latin typeface="Times New Roman"/>
                <a:cs typeface="Times New Roman"/>
              </a:rPr>
              <a:t>broadcast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many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educational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programmes.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These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programmes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both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Box-1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highlights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broadcast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VII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6493" y="970281"/>
            <a:ext cx="2562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Box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1: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Highlights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Radio</a:t>
            </a:r>
            <a:r>
              <a:rPr sz="1200" b="1" spc="-10" dirty="0">
                <a:latin typeface="Times New Roman"/>
                <a:cs typeface="Times New Roman"/>
              </a:rPr>
              <a:t> Broadcast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057" y="1255775"/>
            <a:ext cx="4777105" cy="273812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101600" marR="455930" algn="just">
              <a:lnSpc>
                <a:spcPts val="2000"/>
              </a:lnSpc>
              <a:spcBef>
                <a:spcPts val="20"/>
              </a:spcBef>
            </a:pPr>
            <a:r>
              <a:rPr sz="1200" b="1" dirty="0">
                <a:latin typeface="Times New Roman"/>
                <a:cs typeface="Times New Roman"/>
              </a:rPr>
              <a:t>Subject: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Social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Science</a:t>
            </a:r>
            <a:r>
              <a:rPr sz="1200" b="1" spc="285" dirty="0">
                <a:latin typeface="Times New Roman"/>
                <a:cs typeface="Times New Roman"/>
              </a:rPr>
              <a:t>   </a:t>
            </a:r>
            <a:r>
              <a:rPr sz="1200" b="1" spc="-20" dirty="0">
                <a:latin typeface="Times New Roman"/>
                <a:cs typeface="Times New Roman"/>
              </a:rPr>
              <a:t>Topic: </a:t>
            </a:r>
            <a:r>
              <a:rPr sz="1200" b="1" dirty="0">
                <a:latin typeface="Times New Roman"/>
                <a:cs typeface="Times New Roman"/>
              </a:rPr>
              <a:t>Our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Environment</a:t>
            </a:r>
            <a:r>
              <a:rPr sz="1200" b="1" spc="240" dirty="0">
                <a:latin typeface="Times New Roman"/>
                <a:cs typeface="Times New Roman"/>
              </a:rPr>
              <a:t>   </a:t>
            </a:r>
            <a:r>
              <a:rPr sz="1200" b="1" dirty="0">
                <a:latin typeface="Times New Roman"/>
                <a:cs typeface="Times New Roman"/>
              </a:rPr>
              <a:t>Class: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VII </a:t>
            </a:r>
            <a:r>
              <a:rPr sz="1200" b="1" spc="-10" dirty="0">
                <a:latin typeface="Times New Roman"/>
                <a:cs typeface="Times New Roman"/>
              </a:rPr>
              <a:t>Theme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and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major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issues:</a:t>
            </a:r>
            <a:endParaRPr sz="1200">
              <a:latin typeface="Times New Roman"/>
              <a:cs typeface="Times New Roman"/>
            </a:endParaRPr>
          </a:p>
          <a:p>
            <a:pPr marL="101600" marR="58419" algn="just">
              <a:lnSpc>
                <a:spcPct val="100000"/>
              </a:lnSpc>
              <a:spcBef>
                <a:spcPts val="695"/>
              </a:spcBef>
            </a:pP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lesson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‘Our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Environment’,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about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environment.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focused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environment, components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i.e.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natural,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man-</a:t>
            </a:r>
            <a:r>
              <a:rPr sz="1200" spc="-10" dirty="0">
                <a:latin typeface="Times New Roman"/>
                <a:cs typeface="Times New Roman"/>
              </a:rPr>
              <a:t>made.</a:t>
            </a:r>
            <a:endParaRPr sz="1200">
              <a:latin typeface="Times New Roman"/>
              <a:cs typeface="Times New Roman"/>
            </a:endParaRPr>
          </a:p>
          <a:p>
            <a:pPr marL="101600" marR="58419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discussed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biotic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a-</a:t>
            </a:r>
            <a:r>
              <a:rPr sz="1200" dirty="0">
                <a:latin typeface="Times New Roman"/>
                <a:cs typeface="Times New Roman"/>
              </a:rPr>
              <a:t>biotic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components,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domains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environment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i.e. </a:t>
            </a:r>
            <a:r>
              <a:rPr sz="1200" spc="-10" dirty="0">
                <a:latin typeface="Times New Roman"/>
                <a:cs typeface="Times New Roman"/>
              </a:rPr>
              <a:t>atmosphere,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biosphere,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hydrosphere</a:t>
            </a:r>
            <a:r>
              <a:rPr sz="1200" dirty="0">
                <a:latin typeface="Times New Roman"/>
                <a:cs typeface="Times New Roman"/>
              </a:rPr>
              <a:t> 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lithosphere.</a:t>
            </a:r>
            <a:endParaRPr sz="1200">
              <a:latin typeface="Times New Roman"/>
              <a:cs typeface="Times New Roman"/>
            </a:endParaRPr>
          </a:p>
          <a:p>
            <a:pPr marL="101600" marR="60960" algn="just">
              <a:lnSpc>
                <a:spcPct val="100000"/>
              </a:lnSpc>
              <a:spcBef>
                <a:spcPts val="575"/>
              </a:spcBef>
            </a:pPr>
            <a:r>
              <a:rPr sz="1200" spc="-25" dirty="0">
                <a:latin typeface="Times New Roman"/>
                <a:cs typeface="Times New Roman"/>
              </a:rPr>
              <a:t>Their</a:t>
            </a:r>
            <a:r>
              <a:rPr sz="1200" spc="-20" dirty="0">
                <a:latin typeface="Times New Roman"/>
                <a:cs typeface="Times New Roman"/>
              </a:rPr>
              <a:t> discussion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also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focused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eco-</a:t>
            </a:r>
            <a:r>
              <a:rPr sz="1200" spc="-30" dirty="0">
                <a:latin typeface="Times New Roman"/>
                <a:cs typeface="Times New Roman"/>
              </a:rPr>
              <a:t>system.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concluded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their</a:t>
            </a:r>
            <a:r>
              <a:rPr sz="1200" spc="-10" dirty="0">
                <a:latin typeface="Times New Roman"/>
                <a:cs typeface="Times New Roman"/>
              </a:rPr>
              <a:t> discussion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man-</a:t>
            </a:r>
            <a:r>
              <a:rPr sz="1200" dirty="0">
                <a:latin typeface="Times New Roman"/>
                <a:cs typeface="Times New Roman"/>
              </a:rPr>
              <a:t>made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environment.</a:t>
            </a:r>
            <a:endParaRPr sz="1200">
              <a:latin typeface="Times New Roman"/>
              <a:cs typeface="Times New Roman"/>
            </a:endParaRPr>
          </a:p>
          <a:p>
            <a:pPr marL="101600" marR="58419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examples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surroundings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children.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Experts </a:t>
            </a:r>
            <a:r>
              <a:rPr sz="1200" dirty="0">
                <a:latin typeface="Times New Roman"/>
                <a:cs typeface="Times New Roman"/>
              </a:rPr>
              <a:t>asked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perform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after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broadcast.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also </a:t>
            </a:r>
            <a:r>
              <a:rPr sz="1200" dirty="0">
                <a:latin typeface="Times New Roman"/>
                <a:cs typeface="Times New Roman"/>
              </a:rPr>
              <a:t>suggested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0258" y="4103622"/>
            <a:ext cx="4815840" cy="542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want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this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have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properly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advance.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steps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explained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facilitate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broadcast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class.</a:t>
            </a:r>
            <a:endParaRPr sz="1200">
              <a:latin typeface="Times New Roman"/>
              <a:cs typeface="Times New Roman"/>
            </a:endParaRPr>
          </a:p>
          <a:p>
            <a:pPr marL="270510" indent="-257810">
              <a:lnSpc>
                <a:spcPct val="100000"/>
              </a:lnSpc>
              <a:spcBef>
                <a:spcPts val="1125"/>
              </a:spcBef>
              <a:buAutoNum type="alphaUcParenR"/>
              <a:tabLst>
                <a:tab pos="270510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Preparing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class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for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radio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lesson:</a:t>
            </a:r>
            <a:endParaRPr sz="1200">
              <a:latin typeface="Times New Roman"/>
              <a:cs typeface="Times New Roman"/>
            </a:endParaRPr>
          </a:p>
          <a:p>
            <a:pPr marL="545465" lvl="1" indent="-273685" algn="just">
              <a:lnSpc>
                <a:spcPct val="100000"/>
              </a:lnSpc>
              <a:spcBef>
                <a:spcPts val="290"/>
              </a:spcBef>
              <a:buFont typeface="Symbol"/>
              <a:buChar char=""/>
              <a:tabLst>
                <a:tab pos="545465" algn="l"/>
              </a:tabLst>
            </a:pP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prepare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yourself,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class;</a:t>
            </a:r>
            <a:endParaRPr sz="1200">
              <a:latin typeface="Times New Roman"/>
              <a:cs typeface="Times New Roman"/>
            </a:endParaRPr>
          </a:p>
          <a:p>
            <a:pPr marL="544830" marR="6350" lvl="1" indent="-27368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Collect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advance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timing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All 	</a:t>
            </a:r>
            <a:r>
              <a:rPr sz="1200" dirty="0">
                <a:latin typeface="Times New Roman"/>
                <a:cs typeface="Times New Roman"/>
              </a:rPr>
              <a:t>India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local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station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Gyanvani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studio,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 	</a:t>
            </a:r>
            <a:r>
              <a:rPr sz="1200" dirty="0">
                <a:latin typeface="Times New Roman"/>
                <a:cs typeface="Times New Roman"/>
              </a:rPr>
              <a:t>going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lesson;</a:t>
            </a:r>
            <a:endParaRPr sz="1200">
              <a:latin typeface="Times New Roman"/>
              <a:cs typeface="Times New Roman"/>
            </a:endParaRPr>
          </a:p>
          <a:p>
            <a:pPr marL="544830" lvl="1" indent="-273685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44830" algn="l"/>
              </a:tabLst>
            </a:pP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advance;</a:t>
            </a:r>
            <a:endParaRPr sz="1200">
              <a:latin typeface="Times New Roman"/>
              <a:cs typeface="Times New Roman"/>
            </a:endParaRPr>
          </a:p>
          <a:p>
            <a:pPr marL="544830" marR="5080" lvl="1" indent="-27368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Ask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related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advance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before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	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class;</a:t>
            </a:r>
            <a:endParaRPr sz="1200">
              <a:latin typeface="Times New Roman"/>
              <a:cs typeface="Times New Roman"/>
            </a:endParaRPr>
          </a:p>
          <a:p>
            <a:pPr marL="544830" lvl="1" indent="-273685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44830" algn="l"/>
              </a:tabLst>
            </a:pPr>
            <a:r>
              <a:rPr sz="1200" dirty="0">
                <a:latin typeface="Times New Roman"/>
                <a:cs typeface="Times New Roman"/>
              </a:rPr>
              <a:t>Frame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objectives,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questions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related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i.</a:t>
            </a:r>
            <a:endParaRPr sz="1200">
              <a:latin typeface="Times New Roman"/>
              <a:cs typeface="Times New Roman"/>
            </a:endParaRPr>
          </a:p>
          <a:p>
            <a:pPr marL="551815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e.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advance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facilitate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students;</a:t>
            </a:r>
            <a:endParaRPr sz="1200">
              <a:latin typeface="Times New Roman"/>
              <a:cs typeface="Times New Roman"/>
            </a:endParaRPr>
          </a:p>
          <a:p>
            <a:pPr marL="544830" marR="5715" lvl="1" indent="-27368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25" dirty="0">
                <a:latin typeface="Times New Roman"/>
                <a:cs typeface="Times New Roman"/>
              </a:rPr>
              <a:t>Arrange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possible materials </a:t>
            </a:r>
            <a:r>
              <a:rPr sz="1200" spc="-35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prepare them </a:t>
            </a:r>
            <a:r>
              <a:rPr sz="1200" spc="-35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be</a:t>
            </a:r>
            <a:r>
              <a:rPr sz="1200" spc="-25" dirty="0">
                <a:latin typeface="Times New Roman"/>
                <a:cs typeface="Times New Roman"/>
              </a:rPr>
              <a:t> used for </a:t>
            </a:r>
            <a:r>
              <a:rPr sz="1200" spc="-10" dirty="0">
                <a:latin typeface="Times New Roman"/>
                <a:cs typeface="Times New Roman"/>
              </a:rPr>
              <a:t>demonstration 	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prepare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charts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representing 	components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domains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environment;</a:t>
            </a:r>
            <a:endParaRPr sz="1200">
              <a:latin typeface="Times New Roman"/>
              <a:cs typeface="Times New Roman"/>
            </a:endParaRPr>
          </a:p>
          <a:p>
            <a:pPr marL="544830" marR="5080" lvl="1" indent="-273685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10" dirty="0">
                <a:latin typeface="Times New Roman"/>
                <a:cs typeface="Times New Roman"/>
              </a:rPr>
              <a:t>Arrange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model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eco-system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pool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eco-system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forest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eco- 	</a:t>
            </a:r>
            <a:r>
              <a:rPr sz="1200" spc="-10" dirty="0">
                <a:latin typeface="Times New Roman"/>
                <a:cs typeface="Times New Roman"/>
              </a:rPr>
              <a:t>system;</a:t>
            </a:r>
            <a:endParaRPr sz="1200">
              <a:latin typeface="Times New Roman"/>
              <a:cs typeface="Times New Roman"/>
            </a:endParaRPr>
          </a:p>
          <a:p>
            <a:pPr marL="544830" lvl="1" indent="-27368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44830" algn="l"/>
              </a:tabLst>
            </a:pPr>
            <a:r>
              <a:rPr sz="1200" dirty="0">
                <a:latin typeface="Times New Roman"/>
                <a:cs typeface="Times New Roman"/>
              </a:rPr>
              <a:t>Draw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comparison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table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blackboard,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without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filling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it;</a:t>
            </a:r>
            <a:endParaRPr sz="1200">
              <a:latin typeface="Times New Roman"/>
              <a:cs typeface="Times New Roman"/>
            </a:endParaRPr>
          </a:p>
          <a:p>
            <a:pPr marL="544830" marR="5080" lvl="1" indent="-273685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10" dirty="0">
                <a:latin typeface="Times New Roman"/>
                <a:cs typeface="Times New Roman"/>
              </a:rPr>
              <a:t>Identify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proper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keep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ensure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audibility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to 	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seating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arrangement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should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that 	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listen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clearly;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544830" marR="5080" lvl="1" indent="-27368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10" dirty="0">
                <a:latin typeface="Times New Roman"/>
                <a:cs typeface="Times New Roman"/>
              </a:rPr>
              <a:t>Motivate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listen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carefully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take 	</a:t>
            </a:r>
            <a:r>
              <a:rPr sz="1200" dirty="0">
                <a:latin typeface="Times New Roman"/>
                <a:cs typeface="Times New Roman"/>
              </a:rPr>
              <a:t>notes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important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things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being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explained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	</a:t>
            </a:r>
            <a:r>
              <a:rPr sz="1200" spc="-10" dirty="0">
                <a:latin typeface="Times New Roman"/>
                <a:cs typeface="Times New Roman"/>
              </a:rPr>
              <a:t>broadcast.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78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03706"/>
            <a:ext cx="3486785" cy="5378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b="1" dirty="0">
                <a:latin typeface="Times New Roman"/>
                <a:cs typeface="Times New Roman"/>
              </a:rPr>
              <a:t>A)</a:t>
            </a:r>
            <a:r>
              <a:rPr sz="1200" b="1" spc="43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Using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radio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class</a:t>
            </a:r>
            <a:endParaRPr sz="1200">
              <a:latin typeface="Times New Roman"/>
              <a:cs typeface="Times New Roman"/>
            </a:endParaRPr>
          </a:p>
          <a:p>
            <a:pPr marL="271780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second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step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29" y="787401"/>
            <a:ext cx="4817745" cy="863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195" marR="8255" indent="-27305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Ensure that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while broadcast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 going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there should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 no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distortion 	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noise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classroom;</a:t>
            </a:r>
            <a:endParaRPr sz="1200">
              <a:latin typeface="Times New Roman"/>
              <a:cs typeface="Times New Roman"/>
            </a:endParaRPr>
          </a:p>
          <a:p>
            <a:pPr marL="544195" marR="8255" indent="-27305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30" dirty="0">
                <a:latin typeface="Times New Roman"/>
                <a:cs typeface="Times New Roman"/>
              </a:rPr>
              <a:t>Avoid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during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broadcast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but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remain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attentive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towards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	</a:t>
            </a:r>
            <a:r>
              <a:rPr sz="1200" spc="-10" dirty="0">
                <a:latin typeface="Times New Roman"/>
                <a:cs typeface="Times New Roman"/>
              </a:rPr>
              <a:t>broadcast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content;</a:t>
            </a:r>
            <a:endParaRPr sz="1200">
              <a:latin typeface="Times New Roman"/>
              <a:cs typeface="Times New Roman"/>
            </a:endParaRPr>
          </a:p>
          <a:p>
            <a:pPr marL="544195" marR="8255" indent="-27305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important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points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along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your 	</a:t>
            </a:r>
            <a:r>
              <a:rPr sz="1200" spc="-10" dirty="0">
                <a:latin typeface="Times New Roman"/>
                <a:cs typeface="Times New Roman"/>
              </a:rPr>
              <a:t>students;</a:t>
            </a:r>
            <a:endParaRPr sz="1200">
              <a:latin typeface="Times New Roman"/>
              <a:cs typeface="Times New Roman"/>
            </a:endParaRPr>
          </a:p>
          <a:p>
            <a:pPr marL="544195" indent="-272415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44195" algn="l"/>
              </a:tabLst>
            </a:pPr>
            <a:r>
              <a:rPr sz="1200" dirty="0">
                <a:latin typeface="Times New Roman"/>
                <a:cs typeface="Times New Roman"/>
              </a:rPr>
              <a:t>Note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instructions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experts;</a:t>
            </a:r>
            <a:endParaRPr sz="1200">
              <a:latin typeface="Times New Roman"/>
              <a:cs typeface="Times New Roman"/>
            </a:endParaRPr>
          </a:p>
          <a:p>
            <a:pPr marL="544195" marR="8255" indent="-27305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10" dirty="0">
                <a:latin typeface="Times New Roman"/>
                <a:cs typeface="Times New Roman"/>
              </a:rPr>
              <a:t>Experts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suggest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many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activities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performed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explain 	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concept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effectively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efficiently;</a:t>
            </a:r>
            <a:endParaRPr sz="1200">
              <a:latin typeface="Times New Roman"/>
              <a:cs typeface="Times New Roman"/>
            </a:endParaRPr>
          </a:p>
          <a:p>
            <a:pPr marL="544195" marR="9525" indent="-27305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20" dirty="0">
                <a:latin typeface="Times New Roman"/>
                <a:cs typeface="Times New Roman"/>
              </a:rPr>
              <a:t>If,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it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phone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programme,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encourage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your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students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ask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experts 	questions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related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programme;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544195" marR="5715" indent="-27305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Develop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outline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issues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raised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	</a:t>
            </a:r>
            <a:r>
              <a:rPr sz="1200" spc="-10" dirty="0">
                <a:latin typeface="Times New Roman"/>
                <a:cs typeface="Times New Roman"/>
              </a:rPr>
              <a:t>broadcast.</a:t>
            </a:r>
            <a:endParaRPr sz="1200">
              <a:latin typeface="Times New Roman"/>
              <a:cs typeface="Times New Roman"/>
            </a:endParaRPr>
          </a:p>
          <a:p>
            <a:pPr marL="271780" indent="-259079">
              <a:lnSpc>
                <a:spcPct val="100000"/>
              </a:lnSpc>
              <a:spcBef>
                <a:spcPts val="575"/>
              </a:spcBef>
              <a:buAutoNum type="alphaUcParenR" startAt="2"/>
              <a:tabLst>
                <a:tab pos="271780" algn="l"/>
              </a:tabLst>
            </a:pPr>
            <a:r>
              <a:rPr sz="1200" b="1" dirty="0">
                <a:latin typeface="Times New Roman"/>
                <a:cs typeface="Times New Roman"/>
              </a:rPr>
              <a:t>Post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broadcast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follow-</a:t>
            </a:r>
            <a:r>
              <a:rPr sz="1200" b="1" spc="-25" dirty="0">
                <a:latin typeface="Times New Roman"/>
                <a:cs typeface="Times New Roman"/>
              </a:rPr>
              <a:t>up</a:t>
            </a:r>
            <a:endParaRPr sz="1200">
              <a:latin typeface="Times New Roman"/>
              <a:cs typeface="Times New Roman"/>
            </a:endParaRPr>
          </a:p>
          <a:p>
            <a:pPr marL="271780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over;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follow-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activities.</a:t>
            </a:r>
            <a:endParaRPr sz="1200">
              <a:latin typeface="Times New Roman"/>
              <a:cs typeface="Times New Roman"/>
            </a:endParaRPr>
          </a:p>
          <a:p>
            <a:pPr marL="544195" lvl="1" indent="-272415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44195" algn="l"/>
              </a:tabLst>
            </a:pPr>
            <a:r>
              <a:rPr sz="1200" dirty="0">
                <a:latin typeface="Times New Roman"/>
                <a:cs typeface="Times New Roman"/>
              </a:rPr>
              <a:t>Organize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basis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programme;</a:t>
            </a:r>
            <a:endParaRPr sz="1200">
              <a:latin typeface="Times New Roman"/>
              <a:cs typeface="Times New Roman"/>
            </a:endParaRPr>
          </a:p>
          <a:p>
            <a:pPr marL="543560" marR="8255" lvl="1" indent="-27241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spc="-10" dirty="0">
                <a:latin typeface="Times New Roman"/>
                <a:cs typeface="Times New Roman"/>
              </a:rPr>
              <a:t>Try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solve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queries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doubts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	</a:t>
            </a:r>
            <a:r>
              <a:rPr sz="1200" spc="-10" dirty="0">
                <a:latin typeface="Times New Roman"/>
                <a:cs typeface="Times New Roman"/>
              </a:rPr>
              <a:t>broadcast;</a:t>
            </a:r>
            <a:endParaRPr sz="1200">
              <a:latin typeface="Times New Roman"/>
              <a:cs typeface="Times New Roman"/>
            </a:endParaRPr>
          </a:p>
          <a:p>
            <a:pPr marL="543560" marR="8255" lvl="1" indent="-272415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Ask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questions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framed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ensure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achievement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	</a:t>
            </a:r>
            <a:r>
              <a:rPr sz="1200" spc="-10" dirty="0">
                <a:latin typeface="Times New Roman"/>
                <a:cs typeface="Times New Roman"/>
              </a:rPr>
              <a:t>instructional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objectives;</a:t>
            </a:r>
            <a:endParaRPr sz="1200">
              <a:latin typeface="Times New Roman"/>
              <a:cs typeface="Times New Roman"/>
            </a:endParaRPr>
          </a:p>
          <a:p>
            <a:pPr marL="543560" marR="7620" lvl="1" indent="-27241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Ask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perform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suggested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 	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designed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ensure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understanding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concepts 	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students;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543560" marR="8255" lvl="1" indent="-272415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Assign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eco- 	</a:t>
            </a:r>
            <a:r>
              <a:rPr sz="1200" spc="-10" dirty="0">
                <a:latin typeface="Times New Roman"/>
                <a:cs typeface="Times New Roman"/>
              </a:rPr>
              <a:t>system,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various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domains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environment,</a:t>
            </a:r>
            <a:r>
              <a:rPr sz="1200" spc="-20" dirty="0">
                <a:latin typeface="Times New Roman"/>
                <a:cs typeface="Times New Roman"/>
              </a:rPr>
              <a:t> etc.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effectiveness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depends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preparedness,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arrangement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quality.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observe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technical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difficulty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or </a:t>
            </a:r>
            <a:r>
              <a:rPr sz="1200" dirty="0">
                <a:latin typeface="Times New Roman"/>
                <a:cs typeface="Times New Roman"/>
              </a:rPr>
              <a:t>broadcasting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error,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communicate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agency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so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future,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good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quality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broadcasting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ensured.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1200" b="1" spc="-10" dirty="0">
                <a:latin typeface="Times New Roman"/>
                <a:cs typeface="Times New Roman"/>
              </a:rPr>
              <a:t>Benefits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Radio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Educational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Tool:</a:t>
            </a:r>
            <a:endParaRPr sz="1200">
              <a:latin typeface="Times New Roman"/>
              <a:cs typeface="Times New Roman"/>
            </a:endParaRPr>
          </a:p>
          <a:p>
            <a:pPr marL="264160" marR="8255" indent="-251460">
              <a:lnSpc>
                <a:spcPct val="100000"/>
              </a:lnSpc>
              <a:spcBef>
                <a:spcPts val="560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Radio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greater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value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weak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benefit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 </a:t>
            </a:r>
            <a:r>
              <a:rPr sz="1200" spc="-10" dirty="0">
                <a:latin typeface="Times New Roman"/>
                <a:cs typeface="Times New Roman"/>
              </a:rPr>
              <a:t>supplementary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tool.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855"/>
              </a:spcBef>
              <a:buAutoNum type="arabicParenR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cost-effective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results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learning.</a:t>
            </a:r>
            <a:endParaRPr sz="1200">
              <a:latin typeface="Times New Roman"/>
              <a:cs typeface="Times New Roman"/>
            </a:endParaRPr>
          </a:p>
          <a:p>
            <a:pPr marL="264160" marR="7620" indent="-251460">
              <a:lnSpc>
                <a:spcPct val="100000"/>
              </a:lnSpc>
              <a:spcBef>
                <a:spcPts val="850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Radio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advantage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subjects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 teachers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problems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resourceful.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855"/>
              </a:spcBef>
              <a:buAutoNum type="arabicParenR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recreation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along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learning.</a:t>
            </a:r>
            <a:endParaRPr sz="1200">
              <a:latin typeface="Times New Roman"/>
              <a:cs typeface="Times New Roman"/>
            </a:endParaRPr>
          </a:p>
          <a:p>
            <a:pPr marL="264160" marR="8255" indent="-251460">
              <a:lnSpc>
                <a:spcPct val="100000"/>
              </a:lnSpc>
              <a:spcBef>
                <a:spcPts val="840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Radio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broadcast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tool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remote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areas,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facilities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enough.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79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7" y="276861"/>
            <a:ext cx="4819650" cy="2328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10160" indent="-251460" algn="just">
              <a:lnSpc>
                <a:spcPct val="100000"/>
              </a:lnSpc>
              <a:spcBef>
                <a:spcPts val="100"/>
              </a:spcBef>
              <a:buAutoNum type="arabicParenR" startAt="6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Radio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equally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helpful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enrichment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teachers’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knowledge, which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might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able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get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due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lack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time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resources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their places.</a:t>
            </a:r>
            <a:endParaRPr sz="1200">
              <a:latin typeface="Times New Roman"/>
              <a:cs typeface="Times New Roman"/>
            </a:endParaRPr>
          </a:p>
          <a:p>
            <a:pPr marL="263525" marR="5080" indent="-251460" algn="just">
              <a:lnSpc>
                <a:spcPct val="100000"/>
              </a:lnSpc>
              <a:spcBef>
                <a:spcPts val="850"/>
              </a:spcBef>
              <a:buAutoNum type="arabicParenR" startAt="6"/>
              <a:tabLst>
                <a:tab pos="263525" algn="l"/>
                <a:tab pos="26987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Recordings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naturally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occurring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events,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e.g.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political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speech,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children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talks, </a:t>
            </a:r>
            <a:r>
              <a:rPr sz="1200" dirty="0">
                <a:latin typeface="Times New Roman"/>
                <a:cs typeface="Times New Roman"/>
              </a:rPr>
              <a:t>concerts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performances,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talks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previously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recorded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eyewitness </a:t>
            </a:r>
            <a:r>
              <a:rPr sz="1200" dirty="0">
                <a:latin typeface="Times New Roman"/>
                <a:cs typeface="Times New Roman"/>
              </a:rPr>
              <a:t>interviews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historical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events,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presenting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material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dramatized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form, </a:t>
            </a:r>
            <a:r>
              <a:rPr sz="1200" dirty="0">
                <a:latin typeface="Times New Roman"/>
                <a:cs typeface="Times New Roman"/>
              </a:rPr>
              <a:t>enabling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identify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emotions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viewpoints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main </a:t>
            </a:r>
            <a:r>
              <a:rPr sz="1200" dirty="0">
                <a:latin typeface="Times New Roman"/>
                <a:cs typeface="Times New Roman"/>
              </a:rPr>
              <a:t>participants;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providing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alternative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view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presented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correspondence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and/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programmes;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enabling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perceive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points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view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exist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observe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ideas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being </a:t>
            </a:r>
            <a:r>
              <a:rPr sz="1200" spc="-30" dirty="0">
                <a:latin typeface="Times New Roman"/>
                <a:cs typeface="Times New Roman"/>
              </a:rPr>
              <a:t>challenged,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through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discussion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interviews,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when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broadcast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through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radio,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both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(Vyas,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et.al.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(2002).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9057" y="2692145"/>
            <a:ext cx="4777105" cy="271653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80010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630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  <a:p>
            <a:pPr marL="138430">
              <a:lnSpc>
                <a:spcPct val="100000"/>
              </a:lnSpc>
              <a:spcBef>
                <a:spcPts val="575"/>
              </a:spcBef>
              <a:tabLst>
                <a:tab pos="857885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L="606425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L="389890" marR="133350" indent="-251460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5)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spc="-30" dirty="0">
                <a:latin typeface="Times New Roman"/>
                <a:cs typeface="Times New Roman"/>
              </a:rPr>
              <a:t>What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classroom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implications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of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educational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broadcasting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 radio?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56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057" y="5582668"/>
            <a:ext cx="4777105" cy="89852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101600" algn="just">
              <a:lnSpc>
                <a:spcPct val="100000"/>
              </a:lnSpc>
              <a:spcBef>
                <a:spcPts val="210"/>
              </a:spcBef>
            </a:pPr>
            <a:r>
              <a:rPr sz="1200" b="1" spc="-10" dirty="0">
                <a:latin typeface="Times New Roman"/>
                <a:cs typeface="Times New Roman"/>
              </a:rPr>
              <a:t>Activity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marL="101600" marR="131445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Prepare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subjects,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region.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Involve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10" dirty="0">
                <a:latin typeface="Times New Roman"/>
                <a:cs typeface="Times New Roman"/>
              </a:rPr>
              <a:t> their experiences</a:t>
            </a:r>
            <a:r>
              <a:rPr sz="1200" dirty="0">
                <a:latin typeface="Times New Roman"/>
                <a:cs typeface="Times New Roman"/>
              </a:rPr>
              <a:t> on </a:t>
            </a:r>
            <a:r>
              <a:rPr sz="1200" spc="-25" dirty="0">
                <a:latin typeface="Times New Roman"/>
                <a:cs typeface="Times New Roman"/>
              </a:rPr>
              <a:t>it.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0253" y="6561925"/>
            <a:ext cx="4816475" cy="310578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84"/>
              </a:spcBef>
            </a:pPr>
            <a:r>
              <a:rPr sz="1400" b="1" dirty="0">
                <a:latin typeface="Times New Roman"/>
                <a:cs typeface="Times New Roman"/>
              </a:rPr>
              <a:t>12.5.2</a:t>
            </a:r>
            <a:r>
              <a:rPr sz="1400" b="1" spc="38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Television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334"/>
              </a:spcBef>
            </a:pP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another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important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medium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disseminating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its </a:t>
            </a:r>
            <a:r>
              <a:rPr sz="1200" spc="-10" dirty="0">
                <a:latin typeface="Times New Roman"/>
                <a:cs typeface="Times New Roman"/>
              </a:rPr>
              <a:t>viewers.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combination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audio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visual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technology,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considered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audio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radio.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You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must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multiple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purposes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entertainment,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education. </a:t>
            </a:r>
            <a:r>
              <a:rPr sz="1200" spc="-20" dirty="0">
                <a:latin typeface="Times New Roman"/>
                <a:cs typeface="Times New Roman"/>
              </a:rPr>
              <a:t>Because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 its better </a:t>
            </a:r>
            <a:r>
              <a:rPr sz="1200" spc="-25" dirty="0">
                <a:latin typeface="Times New Roman"/>
                <a:cs typeface="Times New Roman"/>
              </a:rPr>
              <a:t>accessibility,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it</a:t>
            </a:r>
            <a:r>
              <a:rPr sz="1200" spc="-20" dirty="0">
                <a:latin typeface="Times New Roman"/>
                <a:cs typeface="Times New Roman"/>
              </a:rPr>
              <a:t> can bring learning materials to the masses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direct,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personal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media.</a:t>
            </a:r>
            <a:endParaRPr sz="12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Television </a:t>
            </a:r>
            <a:r>
              <a:rPr sz="1200" dirty="0">
                <a:latin typeface="Times New Roman"/>
                <a:cs typeface="Times New Roman"/>
              </a:rPr>
              <a:t>named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‘Doordarshan’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started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service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Sept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15,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1959,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30" dirty="0">
                <a:latin typeface="Times New Roman"/>
                <a:cs typeface="Times New Roman"/>
              </a:rPr>
              <a:t>National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Television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Network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India.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India,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since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inception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TV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network, television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been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perceived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efficient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medium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 </a:t>
            </a:r>
            <a:r>
              <a:rPr sz="1200" spc="-35" dirty="0">
                <a:latin typeface="Times New Roman"/>
                <a:cs typeface="Times New Roman"/>
              </a:rPr>
              <a:t>and </a:t>
            </a:r>
            <a:r>
              <a:rPr sz="1200" spc="-25" dirty="0">
                <a:latin typeface="Times New Roman"/>
                <a:cs typeface="Times New Roman"/>
              </a:rPr>
              <a:t>development.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With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large audience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has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been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an</a:t>
            </a:r>
            <a:r>
              <a:rPr sz="1200" spc="-25" dirty="0">
                <a:latin typeface="Times New Roman"/>
                <a:cs typeface="Times New Roman"/>
              </a:rPr>
              <a:t> efficient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tool </a:t>
            </a:r>
            <a:r>
              <a:rPr sz="1200" spc="-4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imparting education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primary, </a:t>
            </a:r>
            <a:r>
              <a:rPr sz="1200" spc="-10" dirty="0">
                <a:latin typeface="Times New Roman"/>
                <a:cs typeface="Times New Roman"/>
              </a:rPr>
              <a:t>secondary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university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level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840"/>
              </a:spcBef>
            </a:pPr>
            <a:r>
              <a:rPr sz="1200" spc="-40" dirty="0">
                <a:latin typeface="Times New Roman"/>
                <a:cs typeface="Times New Roman"/>
              </a:rPr>
              <a:t>Some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major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educational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television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initiatives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India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are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Secondary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School </a:t>
            </a:r>
            <a:r>
              <a:rPr sz="1200" spc="-20" dirty="0">
                <a:latin typeface="Times New Roman"/>
                <a:cs typeface="Times New Roman"/>
              </a:rPr>
              <a:t>Television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(1961),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Satellite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Instructional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Television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Experiment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(SITE) </a:t>
            </a:r>
            <a:r>
              <a:rPr sz="1200" dirty="0">
                <a:latin typeface="Times New Roman"/>
                <a:cs typeface="Times New Roman"/>
              </a:rPr>
              <a:t>(1975),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Post-SITE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(1977),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Indian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National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Satellite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(INSAT)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76861"/>
            <a:ext cx="4815840" cy="334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(1982),</a:t>
            </a:r>
            <a:r>
              <a:rPr sz="1200" spc="2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IGNOU-Doordarshan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(1991),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Gyan-Darshan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Channel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(2000)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(Vyas,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et.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al.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2002).</a:t>
            </a:r>
            <a:endParaRPr sz="12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/>
                <a:cs typeface="Times New Roman"/>
              </a:rPr>
              <a:t>EduSat,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dedicated satellite 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 and development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 launched </a:t>
            </a:r>
            <a:r>
              <a:rPr sz="1200" spc="-25" dirty="0">
                <a:latin typeface="Times New Roman"/>
                <a:cs typeface="Times New Roman"/>
              </a:rPr>
              <a:t>by </a:t>
            </a:r>
            <a:r>
              <a:rPr sz="1200" dirty="0">
                <a:latin typeface="Times New Roman"/>
                <a:cs typeface="Times New Roman"/>
              </a:rPr>
              <a:t>ISRO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2004.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EDUSAT,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now </a:t>
            </a:r>
            <a:r>
              <a:rPr sz="1200" spc="-25" dirty="0">
                <a:latin typeface="Times New Roman"/>
                <a:cs typeface="Times New Roman"/>
              </a:rPr>
              <a:t>be telecast </a:t>
            </a:r>
            <a:r>
              <a:rPr sz="1200" spc="-4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almost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every Indian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language </a:t>
            </a:r>
            <a:r>
              <a:rPr sz="1200" spc="-35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every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primary school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be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reached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satellite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improve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both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quality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content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primary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Using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television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classroom</a:t>
            </a:r>
            <a:endParaRPr sz="12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380"/>
              </a:lnSpc>
              <a:spcBef>
                <a:spcPts val="625"/>
              </a:spcBef>
            </a:pP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variety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ranging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from monologue,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dialogue,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interview,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demonstration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lessons,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panel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discussions,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quiz, drama,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etc.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You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per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utility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subject.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Box-2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highlights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topic ‘Resources’.</a:t>
            </a:r>
            <a:endParaRPr sz="1200">
              <a:latin typeface="Times New Roman"/>
              <a:cs typeface="Times New Roman"/>
            </a:endParaRPr>
          </a:p>
          <a:p>
            <a:pPr marL="609600">
              <a:lnSpc>
                <a:spcPct val="100000"/>
              </a:lnSpc>
              <a:spcBef>
                <a:spcPts val="795"/>
              </a:spcBef>
            </a:pPr>
            <a:r>
              <a:rPr sz="1200" b="1" dirty="0">
                <a:latin typeface="Times New Roman"/>
                <a:cs typeface="Times New Roman"/>
              </a:rPr>
              <a:t>Box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2: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Highlights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Telecast </a:t>
            </a:r>
            <a:r>
              <a:rPr sz="1200" b="1" dirty="0">
                <a:latin typeface="Times New Roman"/>
                <a:cs typeface="Times New Roman"/>
              </a:rPr>
              <a:t>on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Topic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’Resources’</a:t>
            </a:r>
            <a:endParaRPr sz="1200">
              <a:latin typeface="Times New Roman"/>
              <a:cs typeface="Times New Roman"/>
            </a:endParaRPr>
          </a:p>
          <a:p>
            <a:pPr marL="118745" marR="420370">
              <a:lnSpc>
                <a:spcPct val="139200"/>
              </a:lnSpc>
              <a:spcBef>
                <a:spcPts val="575"/>
              </a:spcBef>
              <a:tabLst>
                <a:tab pos="1840864" algn="l"/>
                <a:tab pos="3669665" algn="l"/>
              </a:tabLst>
            </a:pPr>
            <a:r>
              <a:rPr sz="1200" b="1" dirty="0">
                <a:latin typeface="Times New Roman"/>
                <a:cs typeface="Times New Roman"/>
              </a:rPr>
              <a:t>Subject: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Social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Science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30" dirty="0">
                <a:latin typeface="Times New Roman"/>
                <a:cs typeface="Times New Roman"/>
              </a:rPr>
              <a:t>Topic: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Resources</a:t>
            </a:r>
            <a:r>
              <a:rPr sz="1200" b="1" dirty="0">
                <a:latin typeface="Times New Roman"/>
                <a:cs typeface="Times New Roman"/>
              </a:rPr>
              <a:t>	Class: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VIII </a:t>
            </a:r>
            <a:r>
              <a:rPr sz="1200" b="1" spc="-10" dirty="0">
                <a:latin typeface="Times New Roman"/>
                <a:cs typeface="Times New Roman"/>
              </a:rPr>
              <a:t>Theme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and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major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issues: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24" y="3666237"/>
            <a:ext cx="4817745" cy="575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 marR="116839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based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‘Resources’.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documentary </a:t>
            </a:r>
            <a:r>
              <a:rPr sz="1200" dirty="0">
                <a:latin typeface="Times New Roman"/>
                <a:cs typeface="Times New Roman"/>
              </a:rPr>
              <a:t>based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resources.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beginning,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anchor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introduced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resources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told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types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resources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-10" dirty="0">
                <a:latin typeface="Times New Roman"/>
                <a:cs typeface="Times New Roman"/>
              </a:rPr>
              <a:t> pictures. </a:t>
            </a:r>
            <a:r>
              <a:rPr sz="1200" dirty="0">
                <a:latin typeface="Times New Roman"/>
                <a:cs typeface="Times New Roman"/>
              </a:rPr>
              <a:t>Later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documentary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short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video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clippings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natural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resources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coal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mines,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oil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windmills,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solar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energy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stations,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19380" marR="118110" algn="just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documentary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focused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natural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resources,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distribution, </a:t>
            </a:r>
            <a:r>
              <a:rPr sz="1200" dirty="0">
                <a:latin typeface="Times New Roman"/>
                <a:cs typeface="Times New Roman"/>
              </a:rPr>
              <a:t>occurrence,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impact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human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life.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Documentary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ended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 </a:t>
            </a:r>
            <a:r>
              <a:rPr sz="1200" spc="-10" dirty="0">
                <a:latin typeface="Times New Roman"/>
                <a:cs typeface="Times New Roman"/>
              </a:rPr>
              <a:t>message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resource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conservation.</a:t>
            </a:r>
            <a:endParaRPr sz="1200">
              <a:latin typeface="Times New Roman"/>
              <a:cs typeface="Times New Roman"/>
            </a:endParaRPr>
          </a:p>
          <a:p>
            <a:pPr marL="119380" marR="115570" algn="just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anchor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explained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performed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classroom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related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theme.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While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follow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following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necessary steps.</a:t>
            </a:r>
            <a:endParaRPr sz="1200">
              <a:latin typeface="Times New Roman"/>
              <a:cs typeface="Times New Roman"/>
            </a:endParaRPr>
          </a:p>
          <a:p>
            <a:pPr marL="299720" indent="-287020" algn="just">
              <a:lnSpc>
                <a:spcPct val="100000"/>
              </a:lnSpc>
              <a:spcBef>
                <a:spcPts val="565"/>
              </a:spcBef>
              <a:buAutoNum type="alphaUcParenR"/>
              <a:tabLst>
                <a:tab pos="299720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Preparation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for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telecast</a:t>
            </a:r>
            <a:endParaRPr sz="1200">
              <a:latin typeface="Times New Roman"/>
              <a:cs typeface="Times New Roman"/>
            </a:endParaRPr>
          </a:p>
          <a:p>
            <a:pPr marL="300355" algn="just">
              <a:lnSpc>
                <a:spcPct val="100000"/>
              </a:lnSpc>
              <a:spcBef>
                <a:spcPts val="575"/>
              </a:spcBef>
            </a:pPr>
            <a:r>
              <a:rPr sz="1200" spc="-40" dirty="0">
                <a:latin typeface="Times New Roman"/>
                <a:cs typeface="Times New Roman"/>
              </a:rPr>
              <a:t>You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class.</a:t>
            </a:r>
            <a:endParaRPr sz="1200">
              <a:latin typeface="Times New Roman"/>
              <a:cs typeface="Times New Roman"/>
            </a:endParaRPr>
          </a:p>
          <a:p>
            <a:pPr marL="585470" marR="5080" lvl="1" indent="-28575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86740" algn="l"/>
              </a:tabLst>
            </a:pPr>
            <a:r>
              <a:rPr sz="1200" dirty="0">
                <a:latin typeface="Times New Roman"/>
                <a:cs typeface="Times New Roman"/>
              </a:rPr>
              <a:t>Collect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advance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telecasting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agency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i.e. 	</a:t>
            </a:r>
            <a:r>
              <a:rPr sz="1200" spc="-10" dirty="0">
                <a:latin typeface="Times New Roman"/>
                <a:cs typeface="Times New Roman"/>
              </a:rPr>
              <a:t>Doordarshan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Gyandarshan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television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channel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IGNOU)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any 	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agency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schedule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topics;</a:t>
            </a:r>
            <a:endParaRPr sz="1200">
              <a:latin typeface="Times New Roman"/>
              <a:cs typeface="Times New Roman"/>
            </a:endParaRPr>
          </a:p>
          <a:p>
            <a:pPr marL="586105" lvl="1" indent="-28575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6105" algn="l"/>
              </a:tabLst>
            </a:pPr>
            <a:r>
              <a:rPr sz="1200" spc="-25" dirty="0">
                <a:latin typeface="Times New Roman"/>
                <a:cs typeface="Times New Roman"/>
              </a:rPr>
              <a:t>Make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necessary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arrangements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for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telecast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session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your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classroom;</a:t>
            </a:r>
            <a:endParaRPr sz="1200">
              <a:latin typeface="Times New Roman"/>
              <a:cs typeface="Times New Roman"/>
            </a:endParaRPr>
          </a:p>
          <a:p>
            <a:pPr marL="585470" marR="8255" lvl="1" indent="-28575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86740" algn="l"/>
              </a:tabLst>
            </a:pPr>
            <a:r>
              <a:rPr sz="1200" dirty="0">
                <a:latin typeface="Times New Roman"/>
                <a:cs typeface="Times New Roman"/>
              </a:rPr>
              <a:t>Keep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right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make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seating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arrangement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	</a:t>
            </a:r>
            <a:r>
              <a:rPr sz="1200" dirty="0">
                <a:latin typeface="Times New Roman"/>
                <a:cs typeface="Times New Roman"/>
              </a:rPr>
              <a:t>students 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proper </a:t>
            </a:r>
            <a:r>
              <a:rPr sz="1200" spc="-10" dirty="0">
                <a:latin typeface="Times New Roman"/>
                <a:cs typeface="Times New Roman"/>
              </a:rPr>
              <a:t>visibility,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ensure uninterrupted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power supply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	</a:t>
            </a:r>
            <a:r>
              <a:rPr sz="1200" dirty="0">
                <a:latin typeface="Times New Roman"/>
                <a:cs typeface="Times New Roman"/>
              </a:rPr>
              <a:t>proper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signal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telecast;</a:t>
            </a:r>
            <a:endParaRPr sz="1200">
              <a:latin typeface="Times New Roman"/>
              <a:cs typeface="Times New Roman"/>
            </a:endParaRPr>
          </a:p>
          <a:p>
            <a:pPr marL="586105" lvl="1" indent="-28575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6105" algn="l"/>
              </a:tabLst>
            </a:pPr>
            <a:r>
              <a:rPr sz="1200" dirty="0">
                <a:latin typeface="Times New Roman"/>
                <a:cs typeface="Times New Roman"/>
              </a:rPr>
              <a:t>Brief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concept/topic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advance;</a:t>
            </a:r>
            <a:endParaRPr sz="1200">
              <a:latin typeface="Times New Roman"/>
              <a:cs typeface="Times New Roman"/>
            </a:endParaRPr>
          </a:p>
          <a:p>
            <a:pPr marL="585470" marR="5080" lvl="1" indent="-28575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86740" algn="l"/>
              </a:tabLst>
            </a:pPr>
            <a:r>
              <a:rPr sz="1200" dirty="0">
                <a:latin typeface="Times New Roman"/>
                <a:cs typeface="Times New Roman"/>
              </a:rPr>
              <a:t>Prepare</a:t>
            </a:r>
            <a:r>
              <a:rPr sz="1200" spc="3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3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objectives,</a:t>
            </a:r>
            <a:r>
              <a:rPr sz="1200" spc="3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questions</a:t>
            </a:r>
            <a:r>
              <a:rPr sz="1200" spc="3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arrange</a:t>
            </a:r>
            <a:r>
              <a:rPr sz="1200" spc="3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materials</a:t>
            </a:r>
            <a:r>
              <a:rPr sz="1200" spc="3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for 	</a:t>
            </a:r>
            <a:r>
              <a:rPr sz="1200" spc="-10" dirty="0">
                <a:latin typeface="Times New Roman"/>
                <a:cs typeface="Times New Roman"/>
              </a:rPr>
              <a:t>demonstration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(if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required)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telecast;</a:t>
            </a:r>
            <a:endParaRPr sz="1200">
              <a:latin typeface="Times New Roman"/>
              <a:cs typeface="Times New Roman"/>
            </a:endParaRPr>
          </a:p>
          <a:p>
            <a:pPr marL="585470" marR="8255" lvl="1" indent="-28575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6740" algn="l"/>
              </a:tabLst>
            </a:pP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interactive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nature,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arrange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telephone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for 	</a:t>
            </a:r>
            <a:r>
              <a:rPr sz="1200" dirty="0">
                <a:latin typeface="Times New Roman"/>
                <a:cs typeface="Times New Roman"/>
              </a:rPr>
              <a:t>facilitating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ask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queries;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66366" y="3109340"/>
            <a:ext cx="4777105" cy="2695575"/>
          </a:xfrm>
          <a:custGeom>
            <a:avLst/>
            <a:gdLst/>
            <a:ahLst/>
            <a:cxnLst/>
            <a:rect l="l" t="t" r="r" b="b"/>
            <a:pathLst>
              <a:path w="4777105" h="2695575">
                <a:moveTo>
                  <a:pt x="0" y="2695448"/>
                </a:moveTo>
                <a:lnTo>
                  <a:pt x="4776978" y="2695448"/>
                </a:lnTo>
                <a:lnTo>
                  <a:pt x="4776978" y="0"/>
                </a:lnTo>
                <a:lnTo>
                  <a:pt x="0" y="0"/>
                </a:lnTo>
                <a:lnTo>
                  <a:pt x="0" y="269544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8293" y="276861"/>
            <a:ext cx="4527550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recorded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instruct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queries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doubts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notebooks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telecast;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</a:t>
            </a:r>
            <a:endParaRPr sz="1200">
              <a:latin typeface="Times New Roman"/>
              <a:cs typeface="Times New Roman"/>
            </a:endParaRPr>
          </a:p>
          <a:p>
            <a:pPr marL="300355" indent="-287655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Ensure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discipline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silence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5" y="935233"/>
            <a:ext cx="4817110" cy="67056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660"/>
              </a:spcBef>
              <a:buAutoNum type="alphaUcParenR" startAt="2"/>
              <a:tabLst>
                <a:tab pos="300355" algn="l"/>
              </a:tabLst>
            </a:pPr>
            <a:r>
              <a:rPr sz="1200" b="1" dirty="0">
                <a:latin typeface="Times New Roman"/>
                <a:cs typeface="Times New Roman"/>
              </a:rPr>
              <a:t>During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the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Telecast:</a:t>
            </a:r>
            <a:endParaRPr sz="1200">
              <a:latin typeface="Times New Roman"/>
              <a:cs typeface="Times New Roman"/>
            </a:endParaRPr>
          </a:p>
          <a:p>
            <a:pPr marL="300355" marR="7620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starts,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vigilant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remain </a:t>
            </a:r>
            <a:r>
              <a:rPr sz="1200" dirty="0">
                <a:latin typeface="Times New Roman"/>
                <a:cs typeface="Times New Roman"/>
              </a:rPr>
              <a:t>attentive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towards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telecast;</a:t>
            </a:r>
            <a:endParaRPr sz="1200">
              <a:latin typeface="Times New Roman"/>
              <a:cs typeface="Times New Roman"/>
            </a:endParaRPr>
          </a:p>
          <a:p>
            <a:pPr marL="588645" lvl="1" indent="-28829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dirty="0">
                <a:latin typeface="Times New Roman"/>
                <a:cs typeface="Times New Roman"/>
              </a:rPr>
              <a:t>Note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important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points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telecast;</a:t>
            </a:r>
            <a:endParaRPr sz="1200">
              <a:latin typeface="Times New Roman"/>
              <a:cs typeface="Times New Roman"/>
            </a:endParaRPr>
          </a:p>
          <a:p>
            <a:pPr marL="588645" marR="6985" lvl="1" indent="-28829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spc="-10" dirty="0">
                <a:latin typeface="Times New Roman"/>
                <a:cs typeface="Times New Roman"/>
              </a:rPr>
              <a:t>Note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those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activities,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demonstrated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experts,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that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teaching;</a:t>
            </a:r>
            <a:endParaRPr sz="1200">
              <a:latin typeface="Times New Roman"/>
              <a:cs typeface="Times New Roman"/>
            </a:endParaRPr>
          </a:p>
          <a:p>
            <a:pPr marL="588645" lvl="1" indent="-28829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spc="-10" dirty="0">
                <a:latin typeface="Times New Roman"/>
                <a:cs typeface="Times New Roman"/>
              </a:rPr>
              <a:t>Motivate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experts;</a:t>
            </a:r>
            <a:endParaRPr sz="1200">
              <a:latin typeface="Times New Roman"/>
              <a:cs typeface="Times New Roman"/>
            </a:endParaRPr>
          </a:p>
          <a:p>
            <a:pPr marL="588645" marR="5715" lvl="1" indent="-28829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interactive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session,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encourage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ask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questions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telephone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class;</a:t>
            </a:r>
            <a:endParaRPr sz="1200">
              <a:latin typeface="Times New Roman"/>
              <a:cs typeface="Times New Roman"/>
            </a:endParaRPr>
          </a:p>
          <a:p>
            <a:pPr marL="588645" lvl="1" indent="-28829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dirty="0">
                <a:latin typeface="Times New Roman"/>
                <a:cs typeface="Times New Roman"/>
              </a:rPr>
              <a:t>Clear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doubts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sessions;</a:t>
            </a:r>
            <a:endParaRPr sz="1200">
              <a:latin typeface="Times New Roman"/>
              <a:cs typeface="Times New Roman"/>
            </a:endParaRPr>
          </a:p>
          <a:p>
            <a:pPr marL="588645" marR="6350" lvl="1" indent="-28829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dirty="0">
                <a:latin typeface="Times New Roman"/>
                <a:cs typeface="Times New Roman"/>
              </a:rPr>
              <a:t>Ask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dates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names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important </a:t>
            </a:r>
            <a:r>
              <a:rPr sz="1200" dirty="0">
                <a:latin typeface="Times New Roman"/>
                <a:cs typeface="Times New Roman"/>
              </a:rPr>
              <a:t>persons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cited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presentation</a:t>
            </a:r>
            <a:r>
              <a:rPr sz="1200" spc="-25" dirty="0">
                <a:latin typeface="Times New Roman"/>
                <a:cs typeface="Times New Roman"/>
              </a:rPr>
              <a:t> and</a:t>
            </a:r>
            <a:endParaRPr sz="1200">
              <a:latin typeface="Times New Roman"/>
              <a:cs typeface="Times New Roman"/>
            </a:endParaRPr>
          </a:p>
          <a:p>
            <a:pPr marL="588645" lvl="1" indent="-28829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spc="-10" dirty="0">
                <a:latin typeface="Times New Roman"/>
                <a:cs typeface="Times New Roman"/>
              </a:rPr>
              <a:t>Encourage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keep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telecast.</a:t>
            </a:r>
            <a:endParaRPr sz="1200">
              <a:latin typeface="Times New Roman"/>
              <a:cs typeface="Times New Roman"/>
            </a:endParaRPr>
          </a:p>
          <a:p>
            <a:pPr marL="299720" indent="-287020" algn="just">
              <a:lnSpc>
                <a:spcPct val="100000"/>
              </a:lnSpc>
              <a:spcBef>
                <a:spcPts val="855"/>
              </a:spcBef>
              <a:buAutoNum type="alphaUcParenR" startAt="3"/>
              <a:tabLst>
                <a:tab pos="299720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Follow-</a:t>
            </a:r>
            <a:r>
              <a:rPr sz="1200" b="1" spc="-25" dirty="0">
                <a:latin typeface="Times New Roman"/>
                <a:cs typeface="Times New Roman"/>
              </a:rPr>
              <a:t>up</a:t>
            </a:r>
            <a:endParaRPr sz="1200">
              <a:latin typeface="Times New Roman"/>
              <a:cs typeface="Times New Roman"/>
            </a:endParaRPr>
          </a:p>
          <a:p>
            <a:pPr marL="300355" marR="762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Similar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effectiveness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sessions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depends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upon </a:t>
            </a:r>
            <a:r>
              <a:rPr sz="1200" spc="-10" dirty="0">
                <a:latin typeface="Times New Roman"/>
                <a:cs typeface="Times New Roman"/>
              </a:rPr>
              <a:t>follow-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activities.</a:t>
            </a:r>
            <a:endParaRPr sz="1200">
              <a:latin typeface="Times New Roman"/>
              <a:cs typeface="Times New Roman"/>
            </a:endParaRPr>
          </a:p>
          <a:p>
            <a:pPr marL="588645" marR="5715" lvl="1" indent="-28829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dirty="0">
                <a:latin typeface="Times New Roman"/>
                <a:cs typeface="Times New Roman"/>
              </a:rPr>
              <a:t>Hold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topic,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perform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suggested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solve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‘queries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clarify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doubts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students;</a:t>
            </a:r>
            <a:endParaRPr sz="1200">
              <a:latin typeface="Times New Roman"/>
              <a:cs typeface="Times New Roman"/>
            </a:endParaRPr>
          </a:p>
          <a:p>
            <a:pPr marL="588010" lvl="1" indent="-287655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88010" algn="l"/>
              </a:tabLst>
            </a:pPr>
            <a:r>
              <a:rPr sz="1200" spc="-10" dirty="0">
                <a:latin typeface="Times New Roman"/>
                <a:cs typeface="Times New Roman"/>
              </a:rPr>
              <a:t>Ask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students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questions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ensure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achievement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learning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objectives;</a:t>
            </a:r>
            <a:endParaRPr sz="1200">
              <a:latin typeface="Times New Roman"/>
              <a:cs typeface="Times New Roman"/>
            </a:endParaRPr>
          </a:p>
          <a:p>
            <a:pPr marL="588645" marR="5080" lvl="1" indent="-28829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88645" algn="l"/>
              </a:tabLst>
            </a:pPr>
            <a:r>
              <a:rPr sz="1200" dirty="0">
                <a:latin typeface="Times New Roman"/>
                <a:cs typeface="Times New Roman"/>
              </a:rPr>
              <a:t>Apart from </a:t>
            </a:r>
            <a:r>
              <a:rPr sz="1200" spc="-20" dirty="0">
                <a:latin typeface="Times New Roman"/>
                <a:cs typeface="Times New Roman"/>
              </a:rPr>
              <a:t>follow-</a:t>
            </a:r>
            <a:r>
              <a:rPr sz="1200" dirty="0">
                <a:latin typeface="Times New Roman"/>
                <a:cs typeface="Times New Roman"/>
              </a:rPr>
              <a:t>up, evaluation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programme is also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10" dirty="0">
                <a:latin typeface="Times New Roman"/>
                <a:cs typeface="Times New Roman"/>
              </a:rPr>
              <a:t>important </a:t>
            </a:r>
            <a:r>
              <a:rPr sz="1200" dirty="0">
                <a:latin typeface="Times New Roman"/>
                <a:cs typeface="Times New Roman"/>
              </a:rPr>
              <a:t>activities.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evaluation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done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as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quality,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relevance,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understanding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experts’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attitude.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helpful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improving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quality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programme.</a:t>
            </a:r>
            <a:endParaRPr sz="12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professional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development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point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view,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also </a:t>
            </a:r>
            <a:r>
              <a:rPr sz="1200" dirty="0">
                <a:latin typeface="Times New Roman"/>
                <a:cs typeface="Times New Roman"/>
              </a:rPr>
              <a:t>very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relevant.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acquire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updated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knowledge,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skills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strategies.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clear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own </a:t>
            </a:r>
            <a:r>
              <a:rPr sz="1200" dirty="0">
                <a:latin typeface="Times New Roman"/>
                <a:cs typeface="Times New Roman"/>
              </a:rPr>
              <a:t>doubts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facilitate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sharpen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skills.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75"/>
              </a:spcBef>
            </a:pPr>
            <a:r>
              <a:rPr sz="1200" b="1" dirty="0">
                <a:latin typeface="Times New Roman"/>
                <a:cs typeface="Times New Roman"/>
              </a:rPr>
              <a:t>Benefits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Television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Educational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Tool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256" y="7686544"/>
            <a:ext cx="4815205" cy="2034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715" indent="-28829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20" dirty="0">
                <a:latin typeface="Times New Roman"/>
                <a:cs typeface="Times New Roman"/>
              </a:rPr>
              <a:t>Television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masses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spread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large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remote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also.</a:t>
            </a:r>
            <a:endParaRPr sz="1200">
              <a:latin typeface="Times New Roman"/>
              <a:cs typeface="Times New Roman"/>
            </a:endParaRPr>
          </a:p>
          <a:p>
            <a:pPr marL="300355" indent="-287655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brings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uniformity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content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communication.</a:t>
            </a:r>
            <a:endParaRPr sz="1200">
              <a:latin typeface="Times New Roman"/>
              <a:cs typeface="Times New Roman"/>
            </a:endParaRPr>
          </a:p>
          <a:p>
            <a:pPr marL="300355" indent="-287655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regarded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master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teacher.</a:t>
            </a:r>
            <a:endParaRPr sz="1200">
              <a:latin typeface="Times New Roman"/>
              <a:cs typeface="Times New Roman"/>
            </a:endParaRPr>
          </a:p>
          <a:p>
            <a:pPr marL="300355" marR="5080" indent="-28829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practical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subjects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science,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costly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risky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experiments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be </a:t>
            </a:r>
            <a:r>
              <a:rPr sz="1200" spc="-10" dirty="0">
                <a:latin typeface="Times New Roman"/>
                <a:cs typeface="Times New Roman"/>
              </a:rPr>
              <a:t>demonstrated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telecast.</a:t>
            </a:r>
            <a:endParaRPr sz="1200">
              <a:latin typeface="Times New Roman"/>
              <a:cs typeface="Times New Roman"/>
            </a:endParaRPr>
          </a:p>
          <a:p>
            <a:pPr marL="300355" indent="-287655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20" dirty="0">
                <a:latin typeface="Times New Roman"/>
                <a:cs typeface="Times New Roman"/>
              </a:rPr>
              <a:t>Telecast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saving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means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content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dissemination.</a:t>
            </a:r>
            <a:endParaRPr sz="1200">
              <a:latin typeface="Times New Roman"/>
              <a:cs typeface="Times New Roman"/>
            </a:endParaRPr>
          </a:p>
          <a:p>
            <a:pPr marL="300355" marR="5715" indent="-28829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draw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attention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learners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relevant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content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irrelevant contents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removed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editing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76861"/>
            <a:ext cx="4815205" cy="188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Variety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demonstrations,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experiments,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talk, </a:t>
            </a:r>
            <a:r>
              <a:rPr sz="1200" dirty="0">
                <a:latin typeface="Times New Roman"/>
                <a:cs typeface="Times New Roman"/>
              </a:rPr>
              <a:t>lecture,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etc.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monotony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could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broken.</a:t>
            </a:r>
            <a:endParaRPr sz="1200">
              <a:latin typeface="Times New Roman"/>
              <a:cs typeface="Times New Roman"/>
            </a:endParaRPr>
          </a:p>
          <a:p>
            <a:pPr marL="300355" marR="5715" indent="-28829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20" dirty="0">
                <a:latin typeface="Times New Roman"/>
                <a:cs typeface="Times New Roman"/>
              </a:rPr>
              <a:t>Teachers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television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medium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their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teaching,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helps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reducing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their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load.</a:t>
            </a:r>
            <a:endParaRPr sz="1200">
              <a:latin typeface="Times New Roman"/>
              <a:cs typeface="Times New Roman"/>
            </a:endParaRPr>
          </a:p>
          <a:p>
            <a:pPr marL="300355" marR="5080" indent="-28829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Television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strategies,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methods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activities,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teaching.</a:t>
            </a:r>
            <a:endParaRPr sz="1200">
              <a:latin typeface="Times New Roman"/>
              <a:cs typeface="Times New Roman"/>
            </a:endParaRPr>
          </a:p>
          <a:p>
            <a:pPr marL="300355" marR="6985" indent="-28829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35" dirty="0">
                <a:latin typeface="Times New Roman"/>
                <a:cs typeface="Times New Roman"/>
              </a:rPr>
              <a:t>Students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feel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more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motivated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towards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television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programmes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than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 teaching.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6366" y="2252725"/>
            <a:ext cx="4777105" cy="3522979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635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  <a:p>
            <a:pPr marL="137795">
              <a:lnSpc>
                <a:spcPct val="100000"/>
              </a:lnSpc>
              <a:spcBef>
                <a:spcPts val="560"/>
              </a:spcBef>
              <a:tabLst>
                <a:tab pos="858519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L="605790">
              <a:lnSpc>
                <a:spcPct val="100000"/>
              </a:lnSpc>
              <a:spcBef>
                <a:spcPts val="580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L="390525" marR="131445" indent="-253365">
              <a:lnSpc>
                <a:spcPct val="100000"/>
              </a:lnSpc>
              <a:spcBef>
                <a:spcPts val="560"/>
              </a:spcBef>
            </a:pPr>
            <a:r>
              <a:rPr sz="1200" dirty="0">
                <a:latin typeface="Times New Roman"/>
                <a:cs typeface="Times New Roman"/>
              </a:rPr>
              <a:t>6)</a:t>
            </a:r>
            <a:r>
              <a:rPr sz="1200" spc="240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How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television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helpful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qualitative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improvement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elementary education?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58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8321" y="5791025"/>
            <a:ext cx="4815840" cy="397891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10"/>
              </a:spcBef>
            </a:pPr>
            <a:r>
              <a:rPr sz="1400" b="1" dirty="0">
                <a:latin typeface="Times New Roman"/>
                <a:cs typeface="Times New Roman"/>
              </a:rPr>
              <a:t>12.5.3</a:t>
            </a:r>
            <a:r>
              <a:rPr sz="1400" b="1" spc="38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Computer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605"/>
              </a:spcBef>
            </a:pPr>
            <a:r>
              <a:rPr sz="1200" spc="-20" dirty="0">
                <a:latin typeface="Times New Roman"/>
                <a:cs typeface="Times New Roman"/>
              </a:rPr>
              <a:t>At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present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majority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devices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based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Digital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Technology.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One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such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device is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Computer.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electronic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device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capacity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store, </a:t>
            </a:r>
            <a:r>
              <a:rPr sz="1200" dirty="0">
                <a:latin typeface="Times New Roman"/>
                <a:cs typeface="Times New Roman"/>
              </a:rPr>
              <a:t>retrieve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both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qualitative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quantitative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fast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accurately.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Computer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Assisted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Instruction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(CAI)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Computer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Assisted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 </a:t>
            </a:r>
            <a:r>
              <a:rPr sz="1200" spc="-35" dirty="0">
                <a:latin typeface="Times New Roman"/>
                <a:cs typeface="Times New Roman"/>
              </a:rPr>
              <a:t>(CAL),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Computer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Managed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Instruction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(CMI),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Computer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Based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Instruction</a:t>
            </a:r>
            <a:r>
              <a:rPr sz="1200" spc="-10" dirty="0">
                <a:latin typeface="Times New Roman"/>
                <a:cs typeface="Times New Roman"/>
              </a:rPr>
              <a:t> (CBI)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applications.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People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started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CAI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 different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subjects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levels.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were </a:t>
            </a:r>
            <a:r>
              <a:rPr sz="1200" dirty="0">
                <a:latin typeface="Times New Roman"/>
                <a:cs typeface="Times New Roman"/>
              </a:rPr>
              <a:t>compared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Lecture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Method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/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Traditional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Method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found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developed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CAIs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were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significantly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superior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Lecture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Method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/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Traditional </a:t>
            </a:r>
            <a:r>
              <a:rPr sz="1200" dirty="0">
                <a:latin typeface="Times New Roman"/>
                <a:cs typeface="Times New Roman"/>
              </a:rPr>
              <a:t>Method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different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subjects.</a:t>
            </a:r>
            <a:endParaRPr sz="12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855"/>
              </a:spcBef>
            </a:pPr>
            <a:r>
              <a:rPr sz="1200" spc="-20" dirty="0">
                <a:latin typeface="Times New Roman"/>
                <a:cs typeface="Times New Roman"/>
              </a:rPr>
              <a:t>Computers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often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viewed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tools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that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30" dirty="0">
                <a:latin typeface="Times New Roman"/>
                <a:cs typeface="Times New Roman"/>
              </a:rPr>
              <a:t> be </a:t>
            </a:r>
            <a:r>
              <a:rPr sz="1200" spc="-20" dirty="0">
                <a:latin typeface="Times New Roman"/>
                <a:cs typeface="Times New Roman"/>
              </a:rPr>
              <a:t>used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achieve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diverse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 </a:t>
            </a:r>
            <a:r>
              <a:rPr sz="1200" dirty="0">
                <a:latin typeface="Times New Roman"/>
                <a:cs typeface="Times New Roman"/>
              </a:rPr>
              <a:t>objectives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similar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way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textbooks,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laboratory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experiments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other educational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achieve.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Using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Computer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Education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CAL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implies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aided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applications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computer.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role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aid.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more </a:t>
            </a:r>
            <a:r>
              <a:rPr sz="1200" dirty="0">
                <a:latin typeface="Times New Roman"/>
                <a:cs typeface="Times New Roman"/>
              </a:rPr>
              <a:t>student-centered.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Barker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(1988),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cited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(2011),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suggested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150" dirty="0">
                <a:latin typeface="Times New Roman"/>
                <a:cs typeface="Times New Roman"/>
              </a:rPr>
              <a:t>following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educational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functions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of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computers:</a:t>
            </a:r>
            <a:endParaRPr sz="11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4" y="4546601"/>
            <a:ext cx="4814570" cy="2441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Times New Roman"/>
                <a:cs typeface="Times New Roman"/>
              </a:rPr>
              <a:t>Fig.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12.3: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Educational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Uses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of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Computer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scope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Assisted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(CAL)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includes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wide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variety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functions.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functions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usually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realized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modes.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major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(Sen.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2011)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follows: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855"/>
              </a:spcBef>
              <a:buAutoNum type="romanLcParenR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Drill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Practice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65"/>
              </a:spcBef>
              <a:buAutoNum type="romanLcParenR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Tutorial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75"/>
              </a:spcBef>
              <a:buAutoNum type="romanLcParenR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Dialogue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/Conversational</a:t>
            </a:r>
            <a:endParaRPr sz="1200">
              <a:latin typeface="Times New Roman"/>
              <a:cs typeface="Times New Roman"/>
            </a:endParaRPr>
          </a:p>
          <a:p>
            <a:pPr marL="269875" indent="-257175">
              <a:lnSpc>
                <a:spcPct val="100000"/>
              </a:lnSpc>
              <a:spcBef>
                <a:spcPts val="565"/>
              </a:spcBef>
              <a:buAutoNum type="romanLcParenR"/>
              <a:tabLst>
                <a:tab pos="269875" algn="l"/>
              </a:tabLst>
            </a:pPr>
            <a:r>
              <a:rPr sz="1200" spc="-10" dirty="0">
                <a:latin typeface="Times New Roman"/>
                <a:cs typeface="Times New Roman"/>
              </a:rPr>
              <a:t>Games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75"/>
              </a:spcBef>
              <a:buAutoNum type="romanLcParenR"/>
              <a:tabLst>
                <a:tab pos="271145" algn="l"/>
              </a:tabLst>
            </a:pPr>
            <a:r>
              <a:rPr sz="1200" spc="-10" dirty="0">
                <a:latin typeface="Times New Roman"/>
                <a:cs typeface="Times New Roman"/>
              </a:rPr>
              <a:t>Simulation</a:t>
            </a:r>
            <a:endParaRPr sz="1200">
              <a:latin typeface="Times New Roman"/>
              <a:cs typeface="Times New Roman"/>
            </a:endParaRPr>
          </a:p>
          <a:p>
            <a:pPr marL="269875" indent="-257175">
              <a:lnSpc>
                <a:spcPct val="100000"/>
              </a:lnSpc>
              <a:spcBef>
                <a:spcPts val="565"/>
              </a:spcBef>
              <a:buAutoNum type="romanLcParenR"/>
              <a:tabLst>
                <a:tab pos="269875" algn="l"/>
              </a:tabLst>
            </a:pPr>
            <a:r>
              <a:rPr sz="1200" spc="-10" dirty="0">
                <a:latin typeface="Times New Roman"/>
                <a:cs typeface="Times New Roman"/>
              </a:rPr>
              <a:t>Databases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5" y="6999228"/>
            <a:ext cx="4815840" cy="272923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latin typeface="Times New Roman"/>
                <a:cs typeface="Times New Roman"/>
              </a:rPr>
              <a:t>i)</a:t>
            </a:r>
            <a:r>
              <a:rPr sz="1200" b="1" spc="33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Drill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and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Practice</a:t>
            </a:r>
            <a:endParaRPr sz="1200">
              <a:latin typeface="Times New Roman"/>
              <a:cs typeface="Times New Roman"/>
            </a:endParaRPr>
          </a:p>
          <a:p>
            <a:pPr marL="264160" marR="5080" indent="7620" algn="just">
              <a:lnSpc>
                <a:spcPct val="100000"/>
              </a:lnSpc>
              <a:spcBef>
                <a:spcPts val="565"/>
              </a:spcBef>
            </a:pPr>
            <a:r>
              <a:rPr sz="1200" spc="-5" dirty="0">
                <a:latin typeface="Times New Roman"/>
                <a:cs typeface="Times New Roman"/>
              </a:rPr>
              <a:t>Drill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Practice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simplest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form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exercises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 </a:t>
            </a:r>
            <a:r>
              <a:rPr sz="1200" spc="-10" dirty="0">
                <a:latin typeface="Times New Roman"/>
                <a:cs typeface="Times New Roman"/>
              </a:rPr>
              <a:t>presented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computer.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gives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response.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response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processed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computer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accordingly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new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activity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is </a:t>
            </a:r>
            <a:r>
              <a:rPr sz="1200" spc="-10" dirty="0">
                <a:latin typeface="Times New Roman"/>
                <a:cs typeface="Times New Roman"/>
              </a:rPr>
              <a:t>designed.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Exercises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created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avoiding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repetition.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items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selected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randomly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from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list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presented.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Sometimes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presented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endless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exercises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provided.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10" dirty="0">
                <a:latin typeface="Times New Roman"/>
                <a:cs typeface="Times New Roman"/>
              </a:rPr>
              <a:t> 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response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exercise,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either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asks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again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till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right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or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provides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chance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or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just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states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right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answer.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responses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analyzed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mark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success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assert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more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</a:t>
            </a:r>
            <a:r>
              <a:rPr sz="1200" spc="-85" dirty="0">
                <a:latin typeface="Times New Roman"/>
                <a:cs typeface="Times New Roman"/>
              </a:rPr>
              <a:t>y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questions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drill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practice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types: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blanks, od</a:t>
            </a:r>
            <a:r>
              <a:rPr sz="1200" dirty="0">
                <a:latin typeface="Times New Roman"/>
                <a:cs typeface="Times New Roman"/>
              </a:rPr>
              <a:t>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man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out,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correct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wrong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answer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word/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sentence,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multiple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choices. </a:t>
            </a:r>
            <a:r>
              <a:rPr sz="1200" spc="-5" dirty="0">
                <a:latin typeface="Times New Roman"/>
                <a:cs typeface="Times New Roman"/>
              </a:rPr>
              <a:t>Activities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like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drawing,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measuring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arranging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objects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possible o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computer. </a:t>
            </a:r>
            <a:r>
              <a:rPr sz="1200" spc="-15" dirty="0">
                <a:latin typeface="Times New Roman"/>
                <a:cs typeface="Times New Roman"/>
              </a:rPr>
              <a:t>Generally,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writing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avoided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916" y="392500"/>
            <a:ext cx="4668479" cy="408208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578100" y="2199639"/>
            <a:ext cx="1259840" cy="4432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0800" rIns="0" bIns="0" rtlCol="0">
            <a:spAutoFit/>
          </a:bodyPr>
          <a:lstStyle/>
          <a:p>
            <a:pPr marL="287020" marR="62865" indent="-149860">
              <a:lnSpc>
                <a:spcPct val="100000"/>
              </a:lnSpc>
              <a:spcBef>
                <a:spcPts val="400"/>
              </a:spcBef>
            </a:pPr>
            <a:r>
              <a:rPr sz="1000" b="1" spc="-10" dirty="0">
                <a:latin typeface="Arial"/>
                <a:cs typeface="Arial"/>
              </a:rPr>
              <a:t>Educational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Uses </a:t>
            </a:r>
            <a:r>
              <a:rPr sz="1000" b="1" dirty="0">
                <a:latin typeface="Arial"/>
                <a:cs typeface="Arial"/>
              </a:rPr>
              <a:t>of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Computer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03706"/>
            <a:ext cx="4815205" cy="163512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z="1200" b="1" dirty="0">
                <a:latin typeface="Times New Roman"/>
                <a:cs typeface="Times New Roman"/>
              </a:rPr>
              <a:t>ii)</a:t>
            </a:r>
            <a:r>
              <a:rPr sz="1200" b="1" spc="175" dirty="0">
                <a:latin typeface="Times New Roman"/>
                <a:cs typeface="Times New Roman"/>
              </a:rPr>
              <a:t>  </a:t>
            </a:r>
            <a:r>
              <a:rPr sz="1200" b="1" spc="-10" dirty="0">
                <a:latin typeface="Times New Roman"/>
                <a:cs typeface="Times New Roman"/>
              </a:rPr>
              <a:t>Tutorial</a:t>
            </a:r>
            <a:endParaRPr sz="1200">
              <a:latin typeface="Times New Roman"/>
              <a:cs typeface="Times New Roman"/>
            </a:endParaRPr>
          </a:p>
          <a:p>
            <a:pPr marL="264160" marR="5080" indent="7620" algn="just">
              <a:lnSpc>
                <a:spcPct val="100000"/>
              </a:lnSpc>
              <a:spcBef>
                <a:spcPts val="575"/>
              </a:spcBef>
            </a:pP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tutorial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topic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studied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divided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sequence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short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sections called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frames.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bears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close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resemblance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programmed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learning sequences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found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print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teaching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machines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during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1960’s.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programmed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text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presents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number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problems,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particularly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determining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whether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really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mastered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current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step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deciding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how 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branch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next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step.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determine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students’ </a:t>
            </a:r>
            <a:r>
              <a:rPr sz="1200" spc="-10" dirty="0">
                <a:latin typeface="Times New Roman"/>
                <a:cs typeface="Times New Roman"/>
              </a:rPr>
              <a:t>needs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preferences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decide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how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branch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material.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33" y="1956307"/>
            <a:ext cx="4819015" cy="5393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7620" indent="762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material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complex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without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adding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students’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burden.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opens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range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possible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branching,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would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been </a:t>
            </a:r>
            <a:r>
              <a:rPr sz="1200" spc="-10" dirty="0">
                <a:latin typeface="Times New Roman"/>
                <a:cs typeface="Times New Roman"/>
              </a:rPr>
              <a:t>difficult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arrange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scrambled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text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primitive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machine.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branch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number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alternative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pages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text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where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routes.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tutorial,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each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learner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diagnosed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small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stage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path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according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his/her need.</a:t>
            </a:r>
            <a:endParaRPr sz="1200">
              <a:latin typeface="Times New Roman"/>
              <a:cs typeface="Times New Roman"/>
            </a:endParaRPr>
          </a:p>
          <a:p>
            <a:pPr marL="271145" indent="-258445" algn="just">
              <a:lnSpc>
                <a:spcPct val="100000"/>
              </a:lnSpc>
              <a:spcBef>
                <a:spcPts val="1125"/>
              </a:spcBef>
              <a:buAutoNum type="romanLcParenR" startAt="3"/>
              <a:tabLst>
                <a:tab pos="271145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Conversation </a:t>
            </a:r>
            <a:r>
              <a:rPr sz="1200" b="1" dirty="0">
                <a:latin typeface="Times New Roman"/>
                <a:cs typeface="Times New Roman"/>
              </a:rPr>
              <a:t>or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Dialogue</a:t>
            </a:r>
            <a:endParaRPr sz="1200">
              <a:latin typeface="Times New Roman"/>
              <a:cs typeface="Times New Roman"/>
            </a:endParaRPr>
          </a:p>
          <a:p>
            <a:pPr marL="264160" marR="5080" indent="762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Dialogue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based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teaching-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method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Socrates.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Both </a:t>
            </a:r>
            <a:r>
              <a:rPr sz="1200" dirty="0">
                <a:latin typeface="Times New Roman"/>
                <a:cs typeface="Times New Roman"/>
              </a:rPr>
              <a:t>teacher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initiative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start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teaching-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process. </a:t>
            </a:r>
            <a:r>
              <a:rPr sz="1200" spc="-20" dirty="0">
                <a:latin typeface="Times New Roman"/>
                <a:cs typeface="Times New Roman"/>
              </a:rPr>
              <a:t>They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ask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each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other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questions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answer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them.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types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tutorials require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very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complicated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time-consuming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programming.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are </a:t>
            </a:r>
            <a:r>
              <a:rPr sz="1200" spc="-20" dirty="0">
                <a:latin typeface="Times New Roman"/>
                <a:cs typeface="Times New Roman"/>
              </a:rPr>
              <a:t>not </a:t>
            </a:r>
            <a:r>
              <a:rPr sz="1200" spc="-10" dirty="0">
                <a:latin typeface="Times New Roman"/>
                <a:cs typeface="Times New Roman"/>
              </a:rPr>
              <a:t>cost-</a:t>
            </a:r>
            <a:r>
              <a:rPr sz="1200" spc="-20" dirty="0">
                <a:latin typeface="Times New Roman"/>
                <a:cs typeface="Times New Roman"/>
              </a:rPr>
              <a:t>effective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instructional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systems.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dialogue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computer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engaged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learner.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Thus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try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improve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further </a:t>
            </a:r>
            <a:r>
              <a:rPr sz="1200" dirty="0">
                <a:latin typeface="Times New Roman"/>
                <a:cs typeface="Times New Roman"/>
              </a:rPr>
              <a:t>individualize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instructional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strategy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being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used.</a:t>
            </a:r>
            <a:r>
              <a:rPr sz="1200" spc="3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Deep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questioning </a:t>
            </a:r>
            <a:r>
              <a:rPr sz="1200" dirty="0">
                <a:latin typeface="Times New Roman"/>
                <a:cs typeface="Times New Roman"/>
              </a:rPr>
              <a:t>techniques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multifaceted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analyses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responses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building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complex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interactive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dialogues.</a:t>
            </a:r>
            <a:endParaRPr sz="1200">
              <a:latin typeface="Times New Roman"/>
              <a:cs typeface="Times New Roman"/>
            </a:endParaRPr>
          </a:p>
          <a:p>
            <a:pPr marL="269875" indent="-257175" algn="just">
              <a:lnSpc>
                <a:spcPct val="100000"/>
              </a:lnSpc>
              <a:spcBef>
                <a:spcPts val="1130"/>
              </a:spcBef>
              <a:buAutoNum type="romanLcParenR" startAt="4"/>
              <a:tabLst>
                <a:tab pos="269875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Games</a:t>
            </a:r>
            <a:endParaRPr sz="1200">
              <a:latin typeface="Times New Roman"/>
              <a:cs typeface="Times New Roman"/>
            </a:endParaRPr>
          </a:p>
          <a:p>
            <a:pPr marL="263525" marR="8255" indent="762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modes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discussed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earlier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structured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way, </a:t>
            </a:r>
            <a:r>
              <a:rPr sz="1200" spc="-30" dirty="0">
                <a:latin typeface="Times New Roman"/>
                <a:cs typeface="Times New Roman"/>
              </a:rPr>
              <a:t>according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rules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specified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by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author.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Gaming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involved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with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objective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competition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motivates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learners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approach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situation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with </a:t>
            </a:r>
            <a:r>
              <a:rPr sz="1200" dirty="0">
                <a:latin typeface="Times New Roman"/>
                <a:cs typeface="Times New Roman"/>
              </a:rPr>
              <a:t>enthusiasm.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taught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practice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games, </a:t>
            </a:r>
            <a:r>
              <a:rPr sz="1200" dirty="0">
                <a:latin typeface="Times New Roman"/>
                <a:cs typeface="Times New Roman"/>
              </a:rPr>
              <a:t>learners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generally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enthusiasm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regardless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they consume.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Video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games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computer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games,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without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 input,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popular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children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have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access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computer.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they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instructional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games,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certainly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acquire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new </a:t>
            </a:r>
            <a:r>
              <a:rPr sz="1200" dirty="0">
                <a:latin typeface="Times New Roman"/>
                <a:cs typeface="Times New Roman"/>
              </a:rPr>
              <a:t>concepts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skills.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8333" y="7395470"/>
            <a:ext cx="4814570" cy="23634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latin typeface="Times New Roman"/>
                <a:cs typeface="Times New Roman"/>
              </a:rPr>
              <a:t>v)</a:t>
            </a:r>
            <a:r>
              <a:rPr sz="1200" b="1" spc="210" dirty="0">
                <a:latin typeface="Times New Roman"/>
                <a:cs typeface="Times New Roman"/>
              </a:rPr>
              <a:t>  </a:t>
            </a:r>
            <a:r>
              <a:rPr sz="1200" b="1" spc="-10" dirty="0">
                <a:latin typeface="Times New Roman"/>
                <a:cs typeface="Times New Roman"/>
              </a:rPr>
              <a:t>Simulation</a:t>
            </a:r>
            <a:endParaRPr sz="1200">
              <a:latin typeface="Times New Roman"/>
              <a:cs typeface="Times New Roman"/>
            </a:endParaRPr>
          </a:p>
          <a:p>
            <a:pPr marL="263525" marR="5080" indent="762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few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experiences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phenomena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learnt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directly.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experiments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time-consuming,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expensive,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difficult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sometimes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dangerous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(e.g.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fissio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atom).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Computer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real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life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system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following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set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rules,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approximate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behaviour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system.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rules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specified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simulation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may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simple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 </a:t>
            </a:r>
            <a:r>
              <a:rPr sz="1200" spc="-10" dirty="0">
                <a:latin typeface="Times New Roman"/>
                <a:cs typeface="Times New Roman"/>
              </a:rPr>
              <a:t>complex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quality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approximation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governed.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Various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approximation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same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simulation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courseware.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allows</a:t>
            </a:r>
            <a:r>
              <a:rPr sz="1200" spc="-10" dirty="0">
                <a:latin typeface="Times New Roman"/>
                <a:cs typeface="Times New Roman"/>
              </a:rPr>
              <a:t> effects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increasing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experimental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error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give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feeling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accuracy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simulation.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Simulation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offers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flexibility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control.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simulation, 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particular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feature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computer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-10" dirty="0">
                <a:latin typeface="Times New Roman"/>
                <a:cs typeface="Times New Roman"/>
              </a:rPr>
              <a:t> an </a:t>
            </a:r>
            <a:r>
              <a:rPr sz="1200" spc="-5" dirty="0">
                <a:latin typeface="Times New Roman"/>
                <a:cs typeface="Times New Roman"/>
              </a:rPr>
              <a:t>ultra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rapid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calculating</a:t>
            </a:r>
            <a:r>
              <a:rPr sz="1200" spc="-10" dirty="0">
                <a:latin typeface="Times New Roman"/>
                <a:cs typeface="Times New Roman"/>
              </a:rPr>
              <a:t> and </a:t>
            </a:r>
            <a:r>
              <a:rPr sz="1200" spc="-5" dirty="0">
                <a:latin typeface="Times New Roman"/>
                <a:cs typeface="Times New Roman"/>
              </a:rPr>
              <a:t>data </a:t>
            </a:r>
            <a:r>
              <a:rPr sz="1200" spc="-10" dirty="0">
                <a:latin typeface="Times New Roman"/>
                <a:cs typeface="Times New Roman"/>
              </a:rPr>
              <a:t>processing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machine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best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advantage.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9337" y="276861"/>
            <a:ext cx="3049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Simulation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following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advantages: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8" y="551181"/>
            <a:ext cx="4815840" cy="903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1815" marR="5080" indent="-280670" algn="just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551815" algn="l"/>
                <a:tab pos="565785" algn="l"/>
              </a:tabLst>
            </a:pPr>
            <a:r>
              <a:rPr sz="1200" dirty="0">
                <a:latin typeface="Times New Roman"/>
                <a:cs typeface="Times New Roman"/>
              </a:rPr>
              <a:t>	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overcomes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difficulties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complexities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phenomenon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by </a:t>
            </a:r>
            <a:r>
              <a:rPr sz="1200" spc="-30" dirty="0">
                <a:latin typeface="Times New Roman"/>
                <a:cs typeface="Times New Roman"/>
              </a:rPr>
              <a:t>using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idealized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conditions.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For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example,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increase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decrease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demands and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supplies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commodities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their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effects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market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economy.</a:t>
            </a:r>
            <a:endParaRPr sz="1200">
              <a:latin typeface="Times New Roman"/>
              <a:cs typeface="Times New Roman"/>
            </a:endParaRPr>
          </a:p>
          <a:p>
            <a:pPr marL="551815" marR="5080" indent="-280670" algn="just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551815" algn="l"/>
                <a:tab pos="565785" algn="l"/>
              </a:tabLst>
            </a:pPr>
            <a:r>
              <a:rPr sz="1200" dirty="0">
                <a:latin typeface="Times New Roman"/>
                <a:cs typeface="Times New Roman"/>
              </a:rPr>
              <a:t>	It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overcomes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prohibitive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costs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laboratory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field-</a:t>
            </a:r>
            <a:r>
              <a:rPr sz="1200" dirty="0">
                <a:latin typeface="Times New Roman"/>
                <a:cs typeface="Times New Roman"/>
              </a:rPr>
              <a:t>work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based </a:t>
            </a:r>
            <a:r>
              <a:rPr sz="1200" dirty="0">
                <a:latin typeface="Times New Roman"/>
                <a:cs typeface="Times New Roman"/>
              </a:rPr>
              <a:t>experiments.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example,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providing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variety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acids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different </a:t>
            </a:r>
            <a:r>
              <a:rPr sz="1200" dirty="0">
                <a:latin typeface="Times New Roman"/>
                <a:cs typeface="Times New Roman"/>
              </a:rPr>
              <a:t>densities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laboratory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single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experiment.</a:t>
            </a:r>
            <a:endParaRPr sz="1200">
              <a:latin typeface="Times New Roman"/>
              <a:cs typeface="Times New Roman"/>
            </a:endParaRPr>
          </a:p>
          <a:p>
            <a:pPr marL="566420" indent="-294640" algn="just">
              <a:lnSpc>
                <a:spcPct val="100000"/>
              </a:lnSpc>
              <a:spcBef>
                <a:spcPts val="710"/>
              </a:spcBef>
              <a:buAutoNum type="arabicParenR"/>
              <a:tabLst>
                <a:tab pos="566420" algn="l"/>
              </a:tabLst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normally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required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experiment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foreshortened.</a:t>
            </a:r>
            <a:endParaRPr sz="1200">
              <a:latin typeface="Times New Roman"/>
              <a:cs typeface="Times New Roman"/>
            </a:endParaRPr>
          </a:p>
          <a:p>
            <a:pPr marL="551815" marR="5080" indent="-280670" algn="just">
              <a:lnSpc>
                <a:spcPct val="100000"/>
              </a:lnSpc>
              <a:spcBef>
                <a:spcPts val="705"/>
              </a:spcBef>
              <a:buAutoNum type="arabicParenR"/>
              <a:tabLst>
                <a:tab pos="551815" algn="l"/>
                <a:tab pos="565785" algn="l"/>
              </a:tabLst>
            </a:pPr>
            <a:r>
              <a:rPr sz="1200" dirty="0">
                <a:latin typeface="Times New Roman"/>
                <a:cs typeface="Times New Roman"/>
              </a:rPr>
              <a:t>	Dangerous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experiment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experienced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safe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environment.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For </a:t>
            </a:r>
            <a:r>
              <a:rPr sz="1200" spc="-10" dirty="0">
                <a:latin typeface="Times New Roman"/>
                <a:cs typeface="Times New Roman"/>
              </a:rPr>
              <a:t>example,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increasing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proportion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pollutants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environment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see </a:t>
            </a:r>
            <a:r>
              <a:rPr sz="1200" spc="-10" dirty="0">
                <a:latin typeface="Times New Roman"/>
                <a:cs typeface="Times New Roman"/>
              </a:rPr>
              <a:t>their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consequences.</a:t>
            </a:r>
            <a:endParaRPr sz="1200">
              <a:latin typeface="Times New Roman"/>
              <a:cs typeface="Times New Roman"/>
            </a:endParaRPr>
          </a:p>
          <a:p>
            <a:pPr marL="551815" marR="5080" indent="-280670" algn="just">
              <a:lnSpc>
                <a:spcPct val="100000"/>
              </a:lnSpc>
              <a:spcBef>
                <a:spcPts val="710"/>
              </a:spcBef>
              <a:buAutoNum type="arabicParenR"/>
              <a:tabLst>
                <a:tab pos="551815" algn="l"/>
                <a:tab pos="565785" algn="l"/>
              </a:tabLst>
            </a:pPr>
            <a:r>
              <a:rPr sz="1200" dirty="0">
                <a:latin typeface="Times New Roman"/>
                <a:cs typeface="Times New Roman"/>
              </a:rPr>
              <a:t>	Experiment,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would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normally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impractical,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10" dirty="0">
                <a:latin typeface="Times New Roman"/>
                <a:cs typeface="Times New Roman"/>
              </a:rPr>
              <a:t> attempted.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example,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creation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civilization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different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planet.</a:t>
            </a:r>
            <a:endParaRPr sz="1200">
              <a:latin typeface="Times New Roman"/>
              <a:cs typeface="Times New Roman"/>
            </a:endParaRPr>
          </a:p>
          <a:p>
            <a:pPr marL="551815" marR="5715" indent="-280670" algn="just">
              <a:lnSpc>
                <a:spcPct val="100000"/>
              </a:lnSpc>
              <a:spcBef>
                <a:spcPts val="710"/>
              </a:spcBef>
              <a:buAutoNum type="arabicParenR"/>
              <a:tabLst>
                <a:tab pos="551815" algn="l"/>
                <a:tab pos="56578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35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level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complexity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increased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slowly.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Variables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added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every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stage.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94"/>
              </a:spcBef>
            </a:pPr>
            <a:r>
              <a:rPr sz="1200" b="1" dirty="0">
                <a:latin typeface="Times New Roman"/>
                <a:cs typeface="Times New Roman"/>
              </a:rPr>
              <a:t>vi)</a:t>
            </a:r>
            <a:r>
              <a:rPr sz="1200" b="1" spc="38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Databases</a:t>
            </a:r>
            <a:endParaRPr sz="1200">
              <a:latin typeface="Times New Roman"/>
              <a:cs typeface="Times New Roman"/>
            </a:endParaRPr>
          </a:p>
          <a:p>
            <a:pPr marL="264160" marR="6350" indent="762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exploration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resource </a:t>
            </a:r>
            <a:r>
              <a:rPr sz="1200" dirty="0">
                <a:latin typeface="Times New Roman"/>
                <a:cs typeface="Times New Roman"/>
              </a:rPr>
              <a:t>material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library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utilization.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power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store,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retrieve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s/he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browses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 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material.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respond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questions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about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related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 </a:t>
            </a:r>
            <a:r>
              <a:rPr sz="1200" spc="-45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retrieve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from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data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base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item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which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one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needs,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summarize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statistical </a:t>
            </a:r>
            <a:r>
              <a:rPr sz="1200" dirty="0">
                <a:latin typeface="Times New Roman"/>
                <a:cs typeface="Times New Roman"/>
              </a:rPr>
              <a:t>data,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suggest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possible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investigation.</a:t>
            </a:r>
            <a:endParaRPr sz="1200">
              <a:latin typeface="Times New Roman"/>
              <a:cs typeface="Times New Roman"/>
            </a:endParaRPr>
          </a:p>
          <a:p>
            <a:pPr marL="264160" marR="6350" indent="7620" algn="just">
              <a:lnSpc>
                <a:spcPct val="100000"/>
              </a:lnSpc>
              <a:spcBef>
                <a:spcPts val="1125"/>
              </a:spcBef>
            </a:pP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library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book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resource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material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found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subject </a:t>
            </a:r>
            <a:r>
              <a:rPr sz="1200" spc="-10" dirty="0">
                <a:latin typeface="Times New Roman"/>
                <a:cs typeface="Times New Roman"/>
              </a:rPr>
              <a:t>code,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author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index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title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index,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such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key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words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15" dirty="0">
                <a:latin typeface="Times New Roman"/>
                <a:cs typeface="Times New Roman"/>
              </a:rPr>
              <a:t>computer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find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resource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material.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Unlike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books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material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stored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main-</a:t>
            </a:r>
            <a:r>
              <a:rPr sz="1200" spc="-10" dirty="0">
                <a:latin typeface="Times New Roman"/>
                <a:cs typeface="Times New Roman"/>
              </a:rPr>
              <a:t> frame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available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terminals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time.</a:t>
            </a:r>
            <a:endParaRPr sz="1200">
              <a:latin typeface="Times New Roman"/>
              <a:cs typeface="Times New Roman"/>
            </a:endParaRPr>
          </a:p>
          <a:p>
            <a:pPr marL="270510" indent="-257810" algn="just">
              <a:lnSpc>
                <a:spcPct val="100000"/>
              </a:lnSpc>
              <a:spcBef>
                <a:spcPts val="1130"/>
              </a:spcBef>
              <a:buAutoNum type="arabicParenR" startAt="7"/>
              <a:tabLst>
                <a:tab pos="270510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Narrative/Presentational</a:t>
            </a:r>
            <a:endParaRPr sz="1200">
              <a:latin typeface="Times New Roman"/>
              <a:cs typeface="Times New Roman"/>
            </a:endParaRPr>
          </a:p>
          <a:p>
            <a:pPr marL="264160" marR="5715" indent="7620" algn="just">
              <a:lnSpc>
                <a:spcPct val="100000"/>
              </a:lnSpc>
              <a:spcBef>
                <a:spcPts val="565"/>
              </a:spcBef>
            </a:pP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this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mode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computer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screen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present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material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form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sometimes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referred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electronic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blackboard.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Alon</a:t>
            </a:r>
            <a:r>
              <a:rPr sz="1200" dirty="0">
                <a:latin typeface="Times New Roman"/>
                <a:cs typeface="Times New Roman"/>
              </a:rPr>
              <a:t>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normal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verbal approach,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movement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animation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509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colors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music.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Simple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presentations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easily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be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developed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teachers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to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introduce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learners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new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example,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teacher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slide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shows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 MS-Power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Point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web-pages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Front-</a:t>
            </a:r>
            <a:r>
              <a:rPr sz="1200" spc="-10" dirty="0">
                <a:latin typeface="Times New Roman"/>
                <a:cs typeface="Times New Roman"/>
              </a:rPr>
              <a:t>Page.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200" b="1" dirty="0">
                <a:latin typeface="Times New Roman"/>
                <a:cs typeface="Times New Roman"/>
              </a:rPr>
              <a:t>Advantages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Cal</a:t>
            </a:r>
            <a:endParaRPr sz="12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  <a:spcBef>
                <a:spcPts val="560"/>
              </a:spcBef>
            </a:pP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process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could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strengthened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many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ways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through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modes. Advantages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</a:t>
            </a:r>
            <a:r>
              <a:rPr sz="1200" spc="-10" dirty="0">
                <a:latin typeface="Times New Roman"/>
                <a:cs typeface="Times New Roman"/>
              </a:rPr>
              <a:t> approach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mentioned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below:</a:t>
            </a:r>
            <a:endParaRPr sz="1200">
              <a:latin typeface="Times New Roman"/>
              <a:cs typeface="Times New Roman"/>
            </a:endParaRPr>
          </a:p>
          <a:p>
            <a:pPr marL="264160" marR="5080" lvl="1" indent="-251460" algn="just">
              <a:lnSpc>
                <a:spcPct val="100000"/>
              </a:lnSpc>
              <a:spcBef>
                <a:spcPts val="1130"/>
              </a:spcBef>
              <a:buAutoNum type="arabicParenR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CAL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individualized,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each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his/her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own </a:t>
            </a:r>
            <a:r>
              <a:rPr sz="1200" spc="-5" dirty="0">
                <a:latin typeface="Times New Roman"/>
                <a:cs typeface="Times New Roman"/>
              </a:rPr>
              <a:t>pace,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totally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unaffected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performance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other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students.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Since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 can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method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instruction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designed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self-directive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</a:t>
            </a:r>
            <a:r>
              <a:rPr sz="1200" spc="-75" dirty="0">
                <a:latin typeface="Times New Roman"/>
                <a:cs typeface="Times New Roman"/>
              </a:rPr>
              <a:t>y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helps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improving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skills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achieving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objectives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different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difficulty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levels.</a:t>
            </a:r>
            <a:endParaRPr sz="1200">
              <a:latin typeface="Times New Roman"/>
              <a:cs typeface="Times New Roman"/>
            </a:endParaRPr>
          </a:p>
          <a:p>
            <a:pPr marL="264160" marR="6985" lvl="1" indent="-251460" algn="just">
              <a:lnSpc>
                <a:spcPct val="100000"/>
              </a:lnSpc>
              <a:spcBef>
                <a:spcPts val="1130"/>
              </a:spcBef>
              <a:buAutoNum type="arabicParenR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presented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structured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form.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proves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useful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 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subject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hierarchy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rules.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2" y="276861"/>
            <a:ext cx="4814570" cy="5062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5080" indent="-251460" algn="just">
              <a:lnSpc>
                <a:spcPct val="100000"/>
              </a:lnSpc>
              <a:spcBef>
                <a:spcPts val="100"/>
              </a:spcBef>
              <a:buAutoNum type="arabicParenR" startAt="3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CAL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forces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participation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contrasts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with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passive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role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reading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lecture.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850"/>
              </a:spcBef>
              <a:buAutoNum type="arabicParenR" startAt="3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It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immediate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feedback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participation. </a:t>
            </a:r>
            <a:r>
              <a:rPr sz="1200" dirty="0">
                <a:latin typeface="Times New Roman"/>
                <a:cs typeface="Times New Roman"/>
              </a:rPr>
              <a:t>Feedback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remedial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nature,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direct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certain </a:t>
            </a:r>
            <a:r>
              <a:rPr sz="1200" dirty="0">
                <a:latin typeface="Times New Roman"/>
                <a:cs typeface="Times New Roman"/>
              </a:rPr>
              <a:t>path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depending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response.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850"/>
              </a:spcBef>
              <a:buAutoNum type="arabicParenR" startAt="3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CAL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utilizes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reporting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system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clear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picture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 his/her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progress.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Thus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identify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subject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have</a:t>
            </a:r>
            <a:r>
              <a:rPr sz="1200" spc="-15" dirty="0">
                <a:latin typeface="Times New Roman"/>
                <a:cs typeface="Times New Roman"/>
              </a:rPr>
              <a:t> improved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need</a:t>
            </a:r>
            <a:r>
              <a:rPr sz="1200" spc="-15" dirty="0">
                <a:latin typeface="Times New Roman"/>
                <a:cs typeface="Times New Roman"/>
              </a:rPr>
              <a:t> improvement.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855"/>
              </a:spcBef>
              <a:buAutoNum type="arabicParenR" startAt="3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By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enabling students </a:t>
            </a:r>
            <a:r>
              <a:rPr sz="1200" spc="-3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manipulate concepts </a:t>
            </a:r>
            <a:r>
              <a:rPr sz="1200" spc="-25" dirty="0">
                <a:latin typeface="Times New Roman"/>
                <a:cs typeface="Times New Roman"/>
              </a:rPr>
              <a:t>directly,</a:t>
            </a:r>
            <a:r>
              <a:rPr sz="1200" spc="-20" dirty="0">
                <a:latin typeface="Times New Roman"/>
                <a:cs typeface="Times New Roman"/>
              </a:rPr>
              <a:t> and explore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results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manipulation,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reduces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comprehend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difficult concepts.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850"/>
              </a:spcBef>
              <a:buAutoNum type="arabicParenR" startAt="3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CAL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saves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effort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Teachers </a:t>
            </a:r>
            <a:r>
              <a:rPr sz="1200" dirty="0">
                <a:latin typeface="Times New Roman"/>
                <a:cs typeface="Times New Roman"/>
              </a:rPr>
              <a:t>need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waste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effort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arranging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same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instructional </a:t>
            </a:r>
            <a:r>
              <a:rPr sz="1200" dirty="0">
                <a:latin typeface="Times New Roman"/>
                <a:cs typeface="Times New Roman"/>
              </a:rPr>
              <a:t>experiences,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forming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questions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every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evaluating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every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stage,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carried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855"/>
              </a:spcBef>
              <a:buAutoNum type="arabicParenR" startAt="3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CAL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offers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wide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range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experiences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otherwise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not </a:t>
            </a:r>
            <a:r>
              <a:rPr sz="1200" spc="-10" dirty="0">
                <a:latin typeface="Times New Roman"/>
                <a:cs typeface="Times New Roman"/>
              </a:rPr>
              <a:t>available.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multimedia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audio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well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visual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inputs.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enables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understand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concepts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clearly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stimulating techniques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animation,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blinking,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graphical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displays,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840"/>
              </a:spcBef>
              <a:buAutoNum type="arabicParenR" startAt="3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Simulation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has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great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significance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situations,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where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conventional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practical </a:t>
            </a:r>
            <a:r>
              <a:rPr sz="1200" spc="-10" dirty="0">
                <a:latin typeface="Times New Roman"/>
                <a:cs typeface="Times New Roman"/>
              </a:rPr>
              <a:t>demonstration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extremely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difficult,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impossible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dangerous,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where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apparatus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readily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available,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situation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would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take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time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investigate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-10" dirty="0">
                <a:latin typeface="Times New Roman"/>
                <a:cs typeface="Times New Roman"/>
              </a:rPr>
              <a:t> where manipulation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different </a:t>
            </a:r>
            <a:r>
              <a:rPr sz="1200" spc="-5" dirty="0">
                <a:latin typeface="Times New Roman"/>
                <a:cs typeface="Times New Roman"/>
              </a:rPr>
              <a:t>variables</a:t>
            </a:r>
            <a:r>
              <a:rPr sz="1200" spc="-10" dirty="0">
                <a:latin typeface="Times New Roman"/>
                <a:cs typeface="Times New Roman"/>
              </a:rPr>
              <a:t> may prove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useful.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29" y="5421882"/>
            <a:ext cx="4814570" cy="201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5080" indent="-251460" algn="just">
              <a:lnSpc>
                <a:spcPct val="100000"/>
              </a:lnSpc>
              <a:spcBef>
                <a:spcPts val="100"/>
              </a:spcBef>
              <a:buAutoNum type="arabicParenR" startAt="10"/>
              <a:tabLst>
                <a:tab pos="264160" algn="l"/>
                <a:tab pos="26987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Learners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can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be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provided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with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multiple-</a:t>
            </a:r>
            <a:r>
              <a:rPr sz="1200" spc="-25" dirty="0">
                <a:latin typeface="Times New Roman"/>
                <a:cs typeface="Times New Roman"/>
              </a:rPr>
              <a:t>choice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questions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having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any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number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options.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series of responses may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 provided with each </a:t>
            </a:r>
            <a:r>
              <a:rPr sz="1200" spc="-10" dirty="0">
                <a:latin typeface="Times New Roman"/>
                <a:cs typeface="Times New Roman"/>
              </a:rPr>
              <a:t>response </a:t>
            </a:r>
            <a:r>
              <a:rPr sz="1200" dirty="0">
                <a:latin typeface="Times New Roman"/>
                <a:cs typeface="Times New Roman"/>
              </a:rPr>
              <a:t>providing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feedback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options.</a:t>
            </a:r>
            <a:endParaRPr sz="1200">
              <a:latin typeface="Times New Roman"/>
              <a:cs typeface="Times New Roman"/>
            </a:endParaRPr>
          </a:p>
          <a:p>
            <a:pPr marL="270510" indent="-257810">
              <a:lnSpc>
                <a:spcPct val="100000"/>
              </a:lnSpc>
              <a:spcBef>
                <a:spcPts val="850"/>
              </a:spcBef>
              <a:buAutoNum type="arabicParenR" startAt="10"/>
              <a:tabLst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CAL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enhance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reasoning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decision-making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abilities.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855"/>
              </a:spcBef>
              <a:buAutoNum type="arabicParenR" startAt="10"/>
              <a:tabLst>
                <a:tab pos="264160" algn="l"/>
                <a:tab pos="269875" algn="l"/>
              </a:tabLst>
            </a:pPr>
            <a:r>
              <a:rPr sz="1200" dirty="0">
                <a:latin typeface="Times New Roman"/>
                <a:cs typeface="Times New Roman"/>
              </a:rPr>
              <a:t>	Students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become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increasingly</a:t>
            </a:r>
            <a:r>
              <a:rPr sz="1200" spc="-10" dirty="0">
                <a:latin typeface="Times New Roman"/>
                <a:cs typeface="Times New Roman"/>
              </a:rPr>
              <a:t> self-</a:t>
            </a:r>
            <a:r>
              <a:rPr sz="1200" dirty="0">
                <a:latin typeface="Times New Roman"/>
                <a:cs typeface="Times New Roman"/>
              </a:rPr>
              <a:t>directed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10" dirty="0">
                <a:latin typeface="Times New Roman"/>
                <a:cs typeface="Times New Roman"/>
              </a:rPr>
              <a:t> learning </a:t>
            </a:r>
            <a:r>
              <a:rPr sz="1200" dirty="0">
                <a:latin typeface="Times New Roman"/>
                <a:cs typeface="Times New Roman"/>
              </a:rPr>
              <a:t>styles.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become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responsible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less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dependent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on </a:t>
            </a:r>
            <a:r>
              <a:rPr sz="1200" spc="-10" dirty="0">
                <a:latin typeface="Times New Roman"/>
                <a:cs typeface="Times New Roman"/>
              </a:rPr>
              <a:t>teachers.</a:t>
            </a:r>
            <a:endParaRPr sz="1200">
              <a:latin typeface="Times New Roman"/>
              <a:cs typeface="Times New Roman"/>
            </a:endParaRPr>
          </a:p>
          <a:p>
            <a:pPr marL="12700" marR="5715">
              <a:lnSpc>
                <a:spcPts val="1380"/>
              </a:lnSpc>
              <a:spcBef>
                <a:spcPts val="1185"/>
              </a:spcBef>
            </a:pPr>
            <a:r>
              <a:rPr sz="1200" b="1" spc="-20" dirty="0">
                <a:latin typeface="Times New Roman"/>
                <a:cs typeface="Times New Roman"/>
              </a:rPr>
              <a:t>Note:</a:t>
            </a:r>
            <a:r>
              <a:rPr sz="1200" b="1" spc="-10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We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acknowledge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that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the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section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on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Computer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and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Computer</a:t>
            </a:r>
            <a:r>
              <a:rPr sz="1200" b="1" spc="-17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Assisted </a:t>
            </a:r>
            <a:r>
              <a:rPr sz="1200" b="1" dirty="0">
                <a:latin typeface="Times New Roman"/>
                <a:cs typeface="Times New Roman"/>
              </a:rPr>
              <a:t>Learning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(CAL)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has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been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adapted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from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IGNOU(2000).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6366" y="7570214"/>
            <a:ext cx="4777105" cy="219773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270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  <a:p>
            <a:pPr marL="137795">
              <a:lnSpc>
                <a:spcPct val="100000"/>
              </a:lnSpc>
              <a:spcBef>
                <a:spcPts val="565"/>
              </a:spcBef>
              <a:tabLst>
                <a:tab pos="858519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L="605790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L="390525" marR="130810" indent="-253365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7)</a:t>
            </a:r>
            <a:r>
              <a:rPr sz="1200" spc="1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Explain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assisted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(CAL)?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How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it </a:t>
            </a:r>
            <a:r>
              <a:rPr sz="1200" spc="-10" dirty="0">
                <a:latin typeface="Times New Roman"/>
                <a:cs typeface="Times New Roman"/>
              </a:rPr>
              <a:t>beneficial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elementary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education?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28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1" y="225384"/>
            <a:ext cx="4815840" cy="67964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70"/>
              </a:spcBef>
            </a:pPr>
            <a:r>
              <a:rPr sz="1400" b="1" dirty="0">
                <a:latin typeface="Times New Roman"/>
                <a:cs typeface="Times New Roman"/>
              </a:rPr>
              <a:t>12.5.4</a:t>
            </a:r>
            <a:r>
              <a:rPr sz="1400" b="1" spc="38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Internet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320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most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popular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application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days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‘</a:t>
            </a:r>
            <a:r>
              <a:rPr sz="1200" b="1" spc="-10" dirty="0">
                <a:latin typeface="Times New Roman"/>
                <a:cs typeface="Times New Roman"/>
              </a:rPr>
              <a:t>Internet</a:t>
            </a:r>
            <a:r>
              <a:rPr sz="1200" spc="-10" dirty="0">
                <a:latin typeface="Times New Roman"/>
                <a:cs typeface="Times New Roman"/>
              </a:rPr>
              <a:t>’.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defined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wired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wireless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receive,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transmit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single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multiple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operations.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80"/>
              </a:spcBef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efficient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worldwide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communication,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highways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are </a:t>
            </a:r>
            <a:r>
              <a:rPr sz="1200" spc="-10" dirty="0">
                <a:latin typeface="Times New Roman"/>
                <a:cs typeface="Times New Roman"/>
              </a:rPr>
              <a:t>being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various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governments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private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firms.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video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chats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travel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reduced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quite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lot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people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world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lives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reaping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best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internet services.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How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does</a:t>
            </a:r>
            <a:r>
              <a:rPr sz="1200" b="1" spc="-10" dirty="0">
                <a:latin typeface="Times New Roman"/>
                <a:cs typeface="Times New Roman"/>
              </a:rPr>
              <a:t> Internet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work?</a:t>
            </a:r>
            <a:endParaRPr sz="1200">
              <a:latin typeface="Times New Roman"/>
              <a:cs typeface="Times New Roman"/>
            </a:endParaRPr>
          </a:p>
          <a:p>
            <a:pPr marL="12700" marR="2058035" algn="just">
              <a:lnSpc>
                <a:spcPct val="100000"/>
              </a:lnSpc>
              <a:spcBef>
                <a:spcPts val="275"/>
              </a:spcBef>
            </a:pPr>
            <a:r>
              <a:rPr sz="1200" spc="-10" dirty="0">
                <a:latin typeface="Times New Roman"/>
                <a:cs typeface="Times New Roman"/>
              </a:rPr>
              <a:t>While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working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internet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appears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complex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day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day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activities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 </a:t>
            </a:r>
            <a:r>
              <a:rPr sz="1200" spc="-10" dirty="0">
                <a:latin typeface="Times New Roman"/>
                <a:cs typeface="Times New Roman"/>
              </a:rPr>
              <a:t>found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very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simple.Let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suppose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 </a:t>
            </a:r>
            <a:r>
              <a:rPr sz="1200" spc="-10" dirty="0">
                <a:latin typeface="Times New Roman"/>
                <a:cs typeface="Times New Roman"/>
              </a:rPr>
              <a:t>every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house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our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locality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equivalent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device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that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use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internet,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such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smart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phone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tablet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computer.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addresses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that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houses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just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similar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address,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unique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unavailable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device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around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world.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posts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phone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arrive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house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sources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world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connects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house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same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medium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people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houses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outside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world.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Writing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down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mails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picking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phone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instrument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make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quite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similar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connecting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or </a:t>
            </a:r>
            <a:r>
              <a:rPr sz="1200" dirty="0">
                <a:latin typeface="Times New Roman"/>
                <a:cs typeface="Times New Roman"/>
              </a:rPr>
              <a:t>rather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opening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web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browser.</a:t>
            </a:r>
            <a:endParaRPr sz="12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exchange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offices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post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offices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receive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posts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or </a:t>
            </a:r>
            <a:r>
              <a:rPr sz="1200" spc="-65" dirty="0">
                <a:latin typeface="Times New Roman"/>
                <a:cs typeface="Times New Roman"/>
              </a:rPr>
              <a:t>phone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calls.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Similarly,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there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80" dirty="0">
                <a:latin typeface="Times New Roman"/>
                <a:cs typeface="Times New Roman"/>
              </a:rPr>
              <a:t>are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servers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that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store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all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8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data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make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20" dirty="0">
                <a:latin typeface="Times New Roman"/>
                <a:cs typeface="Times New Roman"/>
              </a:rPr>
              <a:t>it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dynamically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make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directed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telephone </a:t>
            </a:r>
            <a:r>
              <a:rPr sz="1200" dirty="0">
                <a:latin typeface="Times New Roman"/>
                <a:cs typeface="Times New Roman"/>
              </a:rPr>
              <a:t>exchange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office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checks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whether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number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dialed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valid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not. </a:t>
            </a:r>
            <a:r>
              <a:rPr sz="1200" spc="-10" dirty="0">
                <a:latin typeface="Times New Roman"/>
                <a:cs typeface="Times New Roman"/>
              </a:rPr>
              <a:t>Similarly,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protocols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requests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data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exchange.</a:t>
            </a:r>
            <a:r>
              <a:rPr sz="1200" spc="-20" dirty="0">
                <a:latin typeface="Times New Roman"/>
                <a:cs typeface="Times New Roman"/>
              </a:rPr>
              <a:t> Just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number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houses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decides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village,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town,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city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or </a:t>
            </a:r>
            <a:r>
              <a:rPr sz="1200" dirty="0">
                <a:latin typeface="Times New Roman"/>
                <a:cs typeface="Times New Roman"/>
              </a:rPr>
              <a:t>state;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similarly,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number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connected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devices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defines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be </a:t>
            </a:r>
            <a:r>
              <a:rPr sz="1200" spc="-10" dirty="0">
                <a:latin typeface="Times New Roman"/>
                <a:cs typeface="Times New Roman"/>
              </a:rPr>
              <a:t>categorized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local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(LAN),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(WAN),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65"/>
              </a:spcBef>
            </a:pPr>
            <a:r>
              <a:rPr sz="1200" b="1" spc="-10" dirty="0">
                <a:latin typeface="Times New Roman"/>
                <a:cs typeface="Times New Roman"/>
              </a:rPr>
              <a:t>Educational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Applications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Internet: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75"/>
              </a:spcBef>
            </a:pP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Figure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12.4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provides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different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educational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applications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Internet.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1915" y="9536179"/>
            <a:ext cx="25711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Times New Roman"/>
                <a:cs typeface="Times New Roman"/>
              </a:rPr>
              <a:t>Fig.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12.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4: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Educational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Applications of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Internet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2154554"/>
            <a:ext cx="1910079" cy="173735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5700" y="7229975"/>
            <a:ext cx="4325816" cy="2190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88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76861"/>
            <a:ext cx="48158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i)</a:t>
            </a:r>
            <a:r>
              <a:rPr sz="1200" b="1" spc="12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Eas</a:t>
            </a:r>
            <a:r>
              <a:rPr sz="1200" b="1" dirty="0">
                <a:latin typeface="Times New Roman"/>
                <a:cs typeface="Times New Roman"/>
              </a:rPr>
              <a:t>y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contact: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mentioned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earlier,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communication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biggest advantages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Internet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education. </a:t>
            </a:r>
            <a:r>
              <a:rPr sz="1200" spc="-125" dirty="0">
                <a:latin typeface="Times New Roman"/>
                <a:cs typeface="Times New Roman"/>
              </a:rPr>
              <a:t>Y</a:t>
            </a:r>
            <a:r>
              <a:rPr sz="1200" dirty="0">
                <a:latin typeface="Times New Roman"/>
                <a:cs typeface="Times New Roman"/>
              </a:rPr>
              <a:t>ou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contact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contact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E-mail,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social </a:t>
            </a:r>
            <a:r>
              <a:rPr sz="1200" spc="-10" dirty="0">
                <a:latin typeface="Times New Roman"/>
                <a:cs typeface="Times New Roman"/>
              </a:rPr>
              <a:t>networking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sites.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Sharing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discussio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particular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subject, </a:t>
            </a:r>
            <a:r>
              <a:rPr sz="1200" spc="-5" dirty="0">
                <a:latin typeface="Times New Roman"/>
                <a:cs typeface="Times New Roman"/>
              </a:rPr>
              <a:t>etc.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easily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carried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out</a:t>
            </a:r>
            <a:r>
              <a:rPr sz="1200" dirty="0">
                <a:latin typeface="Times New Roman"/>
                <a:cs typeface="Times New Roman"/>
              </a:rPr>
              <a:t> using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Internet.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same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time,</a:t>
            </a:r>
            <a:r>
              <a:rPr sz="1200" spc="-5" dirty="0">
                <a:latin typeface="Times New Roman"/>
                <a:cs typeface="Times New Roman"/>
              </a:rPr>
              <a:t> yo</a:t>
            </a:r>
            <a:r>
              <a:rPr sz="1200" dirty="0">
                <a:latin typeface="Times New Roman"/>
                <a:cs typeface="Times New Roman"/>
              </a:rPr>
              <a:t>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can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contact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parents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guardians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children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easily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Internet.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38" y="1518921"/>
            <a:ext cx="48164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ii)</a:t>
            </a:r>
            <a:r>
              <a:rPr sz="1200" b="1" spc="250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School/College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projects: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Internet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 be most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useful for </a:t>
            </a:r>
            <a:r>
              <a:rPr sz="1200" spc="-10" dirty="0">
                <a:latin typeface="Times New Roman"/>
                <a:cs typeface="Times New Roman"/>
              </a:rPr>
              <a:t>completing </a:t>
            </a:r>
            <a:r>
              <a:rPr sz="1200" dirty="0">
                <a:latin typeface="Times New Roman"/>
                <a:cs typeface="Times New Roman"/>
              </a:rPr>
              <a:t>projects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elementary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schools.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 </a:t>
            </a:r>
            <a:r>
              <a:rPr sz="1200" dirty="0">
                <a:latin typeface="Times New Roman"/>
                <a:cs typeface="Times New Roman"/>
              </a:rPr>
              <a:t>pertaining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subjects,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easily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research work,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required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one’s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projects.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Going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through 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information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the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definitely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faster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reading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entire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book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subject. </a:t>
            </a:r>
            <a:r>
              <a:rPr sz="1200" dirty="0">
                <a:latin typeface="Times New Roman"/>
                <a:cs typeface="Times New Roman"/>
              </a:rPr>
              <a:t>Homework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easier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Internet.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8341" y="2759458"/>
            <a:ext cx="204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Times New Roman"/>
                <a:cs typeface="Times New Roman"/>
              </a:rPr>
              <a:t>iii)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6372" y="2759458"/>
            <a:ext cx="45269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Encyclopedia: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Sometimes,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encyclopedia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always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or </a:t>
            </a:r>
            <a:r>
              <a:rPr sz="1200" dirty="0">
                <a:latin typeface="Times New Roman"/>
                <a:cs typeface="Times New Roman"/>
              </a:rPr>
              <a:t>accessible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students.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case,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encyclopedias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subjects available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Internet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helpful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Wikipedia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most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encyclopedias.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8339" y="3634235"/>
            <a:ext cx="4819650" cy="5864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8255" indent="-286385" algn="just">
              <a:lnSpc>
                <a:spcPct val="100000"/>
              </a:lnSpc>
              <a:spcBef>
                <a:spcPts val="100"/>
              </a:spcBef>
              <a:buAutoNum type="romanLcParenR" startAt="4"/>
              <a:tabLst>
                <a:tab pos="300355" algn="l"/>
              </a:tabLst>
            </a:pPr>
            <a:r>
              <a:rPr sz="1200" b="1" dirty="0">
                <a:latin typeface="Times New Roman"/>
                <a:cs typeface="Times New Roman"/>
              </a:rPr>
              <a:t>News:</a:t>
            </a:r>
            <a:r>
              <a:rPr sz="1200" b="1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constantly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updated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sites.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can 	</a:t>
            </a:r>
            <a:r>
              <a:rPr sz="1200" spc="-20" dirty="0">
                <a:latin typeface="Times New Roman"/>
                <a:cs typeface="Times New Roman"/>
              </a:rPr>
              <a:t>have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access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current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affairs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Internet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school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campus, 	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home,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-10" dirty="0">
                <a:latin typeface="Times New Roman"/>
                <a:cs typeface="Times New Roman"/>
              </a:rPr>
              <a:t> e-</a:t>
            </a:r>
            <a:r>
              <a:rPr sz="1200" dirty="0">
                <a:latin typeface="Times New Roman"/>
                <a:cs typeface="Times New Roman"/>
              </a:rPr>
              <a:t>newspapers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now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on 	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almost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languages.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collect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updated 	information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from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e-newspapers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easily.</a:t>
            </a:r>
            <a:endParaRPr sz="1200">
              <a:latin typeface="Times New Roman"/>
              <a:cs typeface="Times New Roman"/>
            </a:endParaRPr>
          </a:p>
          <a:p>
            <a:pPr marL="299085" marR="10160" indent="-287020" algn="just">
              <a:lnSpc>
                <a:spcPct val="100000"/>
              </a:lnSpc>
              <a:spcBef>
                <a:spcPts val="1125"/>
              </a:spcBef>
              <a:buAutoNum type="romanLcParenR" startAt="4"/>
              <a:tabLst>
                <a:tab pos="300355" algn="l"/>
              </a:tabLst>
            </a:pPr>
            <a:r>
              <a:rPr sz="1200" b="1" spc="-35" dirty="0">
                <a:latin typeface="Times New Roman"/>
                <a:cs typeface="Times New Roman"/>
              </a:rPr>
              <a:t>Online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Learning: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Internet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used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extensively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distance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education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or</a:t>
            </a:r>
            <a:r>
              <a:rPr sz="1200" spc="-10" dirty="0">
                <a:latin typeface="Times New Roman"/>
                <a:cs typeface="Times New Roman"/>
              </a:rPr>
              <a:t> online 	</a:t>
            </a:r>
            <a:r>
              <a:rPr sz="1200" dirty="0">
                <a:latin typeface="Times New Roman"/>
                <a:cs typeface="Times New Roman"/>
              </a:rPr>
              <a:t>learning.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benefits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any 	</a:t>
            </a:r>
            <a:r>
              <a:rPr sz="1200" spc="-30" dirty="0">
                <a:latin typeface="Times New Roman"/>
                <a:cs typeface="Times New Roman"/>
              </a:rPr>
              <a:t>part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world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can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gain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knowledge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different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subjects,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complete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courses, 	</a:t>
            </a:r>
            <a:r>
              <a:rPr sz="1200" dirty="0">
                <a:latin typeface="Times New Roman"/>
                <a:cs typeface="Times New Roman"/>
              </a:rPr>
              <a:t>etc.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learning.</a:t>
            </a:r>
            <a:endParaRPr sz="1200">
              <a:latin typeface="Times New Roman"/>
              <a:cs typeface="Times New Roman"/>
            </a:endParaRPr>
          </a:p>
          <a:p>
            <a:pPr marL="298450" marR="10160" indent="-286385" algn="just">
              <a:lnSpc>
                <a:spcPct val="100000"/>
              </a:lnSpc>
              <a:spcBef>
                <a:spcPts val="1130"/>
              </a:spcBef>
              <a:buAutoNum type="romanLcParenR" startAt="4"/>
              <a:tabLst>
                <a:tab pos="300355" algn="l"/>
              </a:tabLst>
            </a:pPr>
            <a:r>
              <a:rPr sz="1200" b="1" spc="-30" dirty="0">
                <a:latin typeface="Times New Roman"/>
                <a:cs typeface="Times New Roman"/>
              </a:rPr>
              <a:t>Multimedia: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Internet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allows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students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teachers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access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multimedia 	</a:t>
            </a:r>
            <a:r>
              <a:rPr sz="1200" dirty="0">
                <a:latin typeface="Times New Roman"/>
                <a:cs typeface="Times New Roman"/>
              </a:rPr>
              <a:t>content,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possible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can 	</a:t>
            </a:r>
            <a:r>
              <a:rPr sz="1200" spc="-10" dirty="0">
                <a:latin typeface="Times New Roman"/>
                <a:cs typeface="Times New Roman"/>
              </a:rPr>
              <a:t>learn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about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their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subjects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watching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video,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pictures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listening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audio 	contents.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We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details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section.</a:t>
            </a:r>
            <a:endParaRPr sz="1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25"/>
              </a:spcBef>
              <a:buAutoNum type="romanLcParenR" startAt="4"/>
              <a:tabLst>
                <a:tab pos="300355" algn="l"/>
              </a:tabLst>
            </a:pPr>
            <a:r>
              <a:rPr sz="1200" b="1" dirty="0">
                <a:latin typeface="Times New Roman"/>
                <a:cs typeface="Times New Roman"/>
              </a:rPr>
              <a:t>Communication: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 also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allows students 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communicate </a:t>
            </a:r>
            <a:r>
              <a:rPr sz="1200" spc="-20" dirty="0">
                <a:latin typeface="Times New Roman"/>
                <a:cs typeface="Times New Roman"/>
              </a:rPr>
              <a:t>with 	</a:t>
            </a:r>
            <a:r>
              <a:rPr sz="1200" dirty="0">
                <a:latin typeface="Times New Roman"/>
                <a:cs typeface="Times New Roman"/>
              </a:rPr>
              <a:t>each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easily.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able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share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email, 	</a:t>
            </a:r>
            <a:r>
              <a:rPr sz="1200" dirty="0">
                <a:latin typeface="Times New Roman"/>
                <a:cs typeface="Times New Roman"/>
              </a:rPr>
              <a:t>instant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message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file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transfers.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aids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work. 	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located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remote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places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organize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among 	</a:t>
            </a:r>
            <a:r>
              <a:rPr sz="1200" dirty="0">
                <a:latin typeface="Times New Roman"/>
                <a:cs typeface="Times New Roman"/>
              </a:rPr>
              <a:t>themselves,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together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same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room. 	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increases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efficiency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students’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allows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 	communication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skills,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needed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workplace.</a:t>
            </a:r>
            <a:endParaRPr sz="1200">
              <a:latin typeface="Times New Roman"/>
              <a:cs typeface="Times New Roman"/>
            </a:endParaRPr>
          </a:p>
          <a:p>
            <a:pPr marL="300355" marR="10160" indent="-288290" algn="just">
              <a:lnSpc>
                <a:spcPct val="100000"/>
              </a:lnSpc>
              <a:spcBef>
                <a:spcPts val="1140"/>
              </a:spcBef>
            </a:pPr>
            <a:r>
              <a:rPr sz="1200" b="1" dirty="0">
                <a:latin typeface="Times New Roman"/>
                <a:cs typeface="Times New Roman"/>
              </a:rPr>
              <a:t>vii)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Learning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home: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Some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elementary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lectures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lessons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least </a:t>
            </a:r>
            <a:r>
              <a:rPr sz="1200" spc="-20" dirty="0">
                <a:latin typeface="Times New Roman"/>
                <a:cs typeface="Times New Roman"/>
              </a:rPr>
              <a:t>watch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home.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access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saved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lectures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later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This </a:t>
            </a:r>
            <a:r>
              <a:rPr sz="1200" dirty="0">
                <a:latin typeface="Times New Roman"/>
                <a:cs typeface="Times New Roman"/>
              </a:rPr>
              <a:t>helps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preparing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examinations.</a:t>
            </a:r>
            <a:endParaRPr sz="12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1130"/>
              </a:spcBef>
            </a:pP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above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section,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discussed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applications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education.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applications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Internet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admission </a:t>
            </a:r>
            <a:r>
              <a:rPr sz="1200" dirty="0">
                <a:latin typeface="Times New Roman"/>
                <a:cs typeface="Times New Roman"/>
              </a:rPr>
              <a:t>process,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academic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evaluation,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academic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administrations,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source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information,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tool</a:t>
            </a:r>
            <a:r>
              <a:rPr sz="1200" spc="-20" dirty="0">
                <a:latin typeface="Times New Roman"/>
                <a:cs typeface="Times New Roman"/>
              </a:rPr>
              <a:t> etc.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89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9057" y="326770"/>
            <a:ext cx="4777105" cy="247523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280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  <a:p>
            <a:pPr marL="138430">
              <a:lnSpc>
                <a:spcPct val="100000"/>
              </a:lnSpc>
              <a:spcBef>
                <a:spcPts val="565"/>
              </a:spcBef>
              <a:tabLst>
                <a:tab pos="857885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R="131445" algn="r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R="131445" algn="r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8)</a:t>
            </a:r>
            <a:r>
              <a:rPr sz="1200" spc="22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How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Internet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help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improve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their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learning?</a:t>
            </a:r>
            <a:endParaRPr sz="1200">
              <a:latin typeface="Times New Roman"/>
              <a:cs typeface="Times New Roman"/>
            </a:endParaRPr>
          </a:p>
          <a:p>
            <a:pPr marR="149860" algn="r">
              <a:lnSpc>
                <a:spcPct val="100000"/>
              </a:lnSpc>
              <a:spcBef>
                <a:spcPts val="57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860" algn="r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860" algn="r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860" algn="r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860" algn="r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7" y="2798773"/>
            <a:ext cx="4820285" cy="342137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50"/>
              </a:spcBef>
            </a:pPr>
            <a:r>
              <a:rPr sz="1400" b="1" dirty="0">
                <a:latin typeface="Times New Roman"/>
                <a:cs typeface="Times New Roman"/>
              </a:rPr>
              <a:t>12.5.5</a:t>
            </a:r>
            <a:r>
              <a:rPr sz="1400" b="1" spc="38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Multimedia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370"/>
              </a:spcBef>
            </a:pPr>
            <a:r>
              <a:rPr sz="1150" dirty="0">
                <a:latin typeface="Times New Roman"/>
                <a:cs typeface="Times New Roman"/>
              </a:rPr>
              <a:t>The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use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of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multimedia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in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education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has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recently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become</a:t>
            </a:r>
            <a:r>
              <a:rPr sz="1150" spc="39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more</a:t>
            </a:r>
            <a:r>
              <a:rPr sz="1150" spc="38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common.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combination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elements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color,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graphics, </a:t>
            </a:r>
            <a:r>
              <a:rPr sz="1200" dirty="0">
                <a:latin typeface="Times New Roman"/>
                <a:cs typeface="Times New Roman"/>
              </a:rPr>
              <a:t>animation,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audio,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video.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The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use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of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multimedia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facilitates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both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teachers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spc="-25" dirty="0">
                <a:latin typeface="Times New Roman"/>
                <a:cs typeface="Times New Roman"/>
              </a:rPr>
              <a:t>and </a:t>
            </a:r>
            <a:r>
              <a:rPr sz="1150" dirty="0">
                <a:latin typeface="Times New Roman"/>
                <a:cs typeface="Times New Roman"/>
              </a:rPr>
              <a:t>students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effectively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transact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learning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experiences.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essence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“a </a:t>
            </a:r>
            <a:r>
              <a:rPr sz="1200" spc="-20" dirty="0">
                <a:latin typeface="Times New Roman"/>
                <a:cs typeface="Times New Roman"/>
              </a:rPr>
              <a:t>presentation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information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that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incorporates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multiple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media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such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text,</a:t>
            </a:r>
            <a:r>
              <a:rPr sz="1200" spc="-10" dirty="0">
                <a:latin typeface="Times New Roman"/>
                <a:cs typeface="Times New Roman"/>
              </a:rPr>
              <a:t> audio, graphics,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animation.”</a:t>
            </a:r>
            <a:endParaRPr sz="12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0699"/>
              </a:lnSpc>
              <a:spcBef>
                <a:spcPts val="575"/>
              </a:spcBef>
            </a:pPr>
            <a:r>
              <a:rPr sz="1150" spc="-10" dirty="0">
                <a:latin typeface="Times New Roman"/>
                <a:cs typeface="Times New Roman"/>
              </a:rPr>
              <a:t>Teachers</a:t>
            </a:r>
            <a:r>
              <a:rPr sz="1150" dirty="0">
                <a:latin typeface="Times New Roman"/>
                <a:cs typeface="Times New Roman"/>
              </a:rPr>
              <a:t> have been using multimedia as a </a:t>
            </a:r>
            <a:r>
              <a:rPr sz="1150" spc="-10" dirty="0">
                <a:latin typeface="Times New Roman"/>
                <a:cs typeface="Times New Roman"/>
              </a:rPr>
              <a:t>teaching-</a:t>
            </a:r>
            <a:r>
              <a:rPr sz="1150" dirty="0">
                <a:latin typeface="Times New Roman"/>
                <a:cs typeface="Times New Roman"/>
              </a:rPr>
              <a:t>learning tool for years; this </a:t>
            </a:r>
            <a:r>
              <a:rPr sz="1150" spc="-25" dirty="0">
                <a:latin typeface="Times New Roman"/>
                <a:cs typeface="Times New Roman"/>
              </a:rPr>
              <a:t>is </a:t>
            </a:r>
            <a:r>
              <a:rPr sz="1150" spc="-10" dirty="0">
                <a:latin typeface="Times New Roman"/>
                <a:cs typeface="Times New Roman"/>
              </a:rPr>
              <a:t>because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multimedia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offers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the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experiences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of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listening,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watching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and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working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in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a </a:t>
            </a:r>
            <a:r>
              <a:rPr sz="1150" spc="-10" dirty="0">
                <a:latin typeface="Times New Roman"/>
                <a:cs typeface="Times New Roman"/>
              </a:rPr>
              <a:t>computer-</a:t>
            </a:r>
            <a:r>
              <a:rPr sz="1150" dirty="0">
                <a:latin typeface="Times New Roman"/>
                <a:cs typeface="Times New Roman"/>
              </a:rPr>
              <a:t>mediated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setting.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It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can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be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exciting,</a:t>
            </a:r>
            <a:r>
              <a:rPr sz="1150" spc="1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interesting,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motivating,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and</a:t>
            </a:r>
            <a:r>
              <a:rPr sz="1150" spc="114" dirty="0">
                <a:latin typeface="Times New Roman"/>
                <a:cs typeface="Times New Roman"/>
              </a:rPr>
              <a:t> </a:t>
            </a:r>
            <a:r>
              <a:rPr sz="1150" spc="-20" dirty="0">
                <a:latin typeface="Times New Roman"/>
                <a:cs typeface="Times New Roman"/>
              </a:rPr>
              <a:t>help </a:t>
            </a:r>
            <a:r>
              <a:rPr sz="1150" dirty="0">
                <a:latin typeface="Times New Roman"/>
                <a:cs typeface="Times New Roman"/>
              </a:rPr>
              <a:t>students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achieve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learning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objectives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in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new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ways.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The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use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of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sound,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photographs </a:t>
            </a:r>
            <a:r>
              <a:rPr sz="1150" dirty="0">
                <a:latin typeface="Times New Roman"/>
                <a:cs typeface="Times New Roman"/>
              </a:rPr>
              <a:t>and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video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enables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the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user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to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experience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the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real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world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situations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which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may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not</a:t>
            </a:r>
            <a:r>
              <a:rPr sz="1150" spc="-40" dirty="0">
                <a:latin typeface="Times New Roman"/>
                <a:cs typeface="Times New Roman"/>
              </a:rPr>
              <a:t> </a:t>
            </a:r>
            <a:r>
              <a:rPr sz="1150" spc="-25" dirty="0">
                <a:latin typeface="Times New Roman"/>
                <a:cs typeface="Times New Roman"/>
              </a:rPr>
              <a:t>be </a:t>
            </a:r>
            <a:r>
              <a:rPr sz="1150" dirty="0">
                <a:latin typeface="Times New Roman"/>
                <a:cs typeface="Times New Roman"/>
              </a:rPr>
              <a:t>possible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with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the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more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conventional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methods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of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instruction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(Oliver,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2000).</a:t>
            </a:r>
            <a:endParaRPr sz="11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75"/>
              </a:spcBef>
            </a:pPr>
            <a:r>
              <a:rPr sz="1200" b="1" spc="-20" dirty="0">
                <a:latin typeface="Times New Roman"/>
                <a:cs typeface="Times New Roman"/>
              </a:rPr>
              <a:t>Types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multimedia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and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their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classroom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applications:</a:t>
            </a:r>
            <a:endParaRPr sz="1200">
              <a:latin typeface="Times New Roman"/>
              <a:cs typeface="Times New Roman"/>
            </a:endParaRPr>
          </a:p>
          <a:p>
            <a:pPr marL="12700" marR="10160" algn="just">
              <a:lnSpc>
                <a:spcPts val="1380"/>
              </a:lnSpc>
              <a:spcBef>
                <a:spcPts val="625"/>
              </a:spcBef>
            </a:pPr>
            <a:r>
              <a:rPr sz="1200" dirty="0">
                <a:latin typeface="Times New Roman"/>
                <a:cs typeface="Times New Roman"/>
              </a:rPr>
              <a:t>There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numerous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types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multimedia.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forms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suggested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Center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Implementing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Education- </a:t>
            </a:r>
            <a:r>
              <a:rPr sz="1200" dirty="0">
                <a:latin typeface="Times New Roman"/>
                <a:cs typeface="Times New Roman"/>
              </a:rPr>
              <a:t>CITE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(2006)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potentials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supporting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diverse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learners.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8937" y="9589519"/>
            <a:ext cx="30765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Times New Roman"/>
                <a:cs typeface="Times New Roman"/>
              </a:rPr>
              <a:t>Fig.12.5: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Types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of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Multimedia</a:t>
            </a:r>
            <a:r>
              <a:rPr sz="1000" b="1" spc="-7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Applications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in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Education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3887" y="6551294"/>
            <a:ext cx="3068777" cy="289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90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76861"/>
            <a:ext cx="48158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3525" marR="5080" indent="-25146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i)</a:t>
            </a:r>
            <a:r>
              <a:rPr sz="1200" b="1" spc="380" dirty="0">
                <a:latin typeface="Times New Roman"/>
                <a:cs typeface="Times New Roman"/>
              </a:rPr>
              <a:t>  </a:t>
            </a:r>
            <a:r>
              <a:rPr sz="1200" b="1" spc="-25" dirty="0">
                <a:latin typeface="Times New Roman"/>
                <a:cs typeface="Times New Roman"/>
              </a:rPr>
              <a:t>Talking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books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and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speech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synthesis: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Digital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texts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aloud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using </a:t>
            </a:r>
            <a:r>
              <a:rPr sz="1200" dirty="0">
                <a:latin typeface="Times New Roman"/>
                <a:cs typeface="Times New Roman"/>
              </a:rPr>
              <a:t>recorded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human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voice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synthetic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text-to-</a:t>
            </a:r>
            <a:r>
              <a:rPr sz="1200" dirty="0">
                <a:latin typeface="Times New Roman"/>
                <a:cs typeface="Times New Roman"/>
              </a:rPr>
              <a:t>speech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programs.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Read-</a:t>
            </a:r>
            <a:r>
              <a:rPr sz="1200" dirty="0">
                <a:latin typeface="Times New Roman"/>
                <a:cs typeface="Times New Roman"/>
              </a:rPr>
              <a:t>aloud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intrinsic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feature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so-called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talking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books,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but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text-to-</a:t>
            </a:r>
            <a:r>
              <a:rPr sz="1200" spc="-10" dirty="0">
                <a:latin typeface="Times New Roman"/>
                <a:cs typeface="Times New Roman"/>
              </a:rPr>
              <a:t>speech </a:t>
            </a:r>
            <a:r>
              <a:rPr sz="1200" spc="-20" dirty="0">
                <a:latin typeface="Times New Roman"/>
                <a:cs typeface="Times New Roman"/>
              </a:rPr>
              <a:t>software,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virtually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digital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content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including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web-based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texts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be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read </a:t>
            </a:r>
            <a:r>
              <a:rPr sz="1200" dirty="0">
                <a:latin typeface="Times New Roman"/>
                <a:cs typeface="Times New Roman"/>
              </a:rPr>
              <a:t>aloud,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without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synchronous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highlighting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printed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text.</a:t>
            </a:r>
            <a:r>
              <a:rPr sz="1200" spc="-10" dirty="0">
                <a:latin typeface="Times New Roman"/>
                <a:cs typeface="Times New Roman"/>
              </a:rPr>
              <a:t> Read- aloud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development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key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literacy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skills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such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fluency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reading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comprehension,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increase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engagement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motivation.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27" y="1701801"/>
            <a:ext cx="4823460" cy="7979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13970" indent="7620" algn="just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Text-</a:t>
            </a:r>
            <a:r>
              <a:rPr sz="1200" spc="-5" dirty="0">
                <a:latin typeface="Times New Roman"/>
                <a:cs typeface="Times New Roman"/>
              </a:rPr>
              <a:t>to-</a:t>
            </a:r>
            <a:r>
              <a:rPr sz="1200" spc="-10" dirty="0">
                <a:latin typeface="Times New Roman"/>
                <a:cs typeface="Times New Roman"/>
              </a:rPr>
              <a:t>speech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beneficial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writing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tool.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easier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students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recognize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errors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when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listening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reading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composition.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usin</a:t>
            </a:r>
            <a:r>
              <a:rPr sz="1200" dirty="0">
                <a:latin typeface="Times New Roman"/>
                <a:cs typeface="Times New Roman"/>
              </a:rPr>
              <a:t>g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text- </a:t>
            </a:r>
            <a:r>
              <a:rPr sz="1200" spc="-5" dirty="0">
                <a:latin typeface="Times New Roman"/>
                <a:cs typeface="Times New Roman"/>
              </a:rPr>
              <a:t>to-</a:t>
            </a:r>
            <a:r>
              <a:rPr sz="1200" spc="-10" dirty="0">
                <a:latin typeface="Times New Roman"/>
                <a:cs typeface="Times New Roman"/>
              </a:rPr>
              <a:t>speech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read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back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text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have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written,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able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revise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successfully.</a:t>
            </a:r>
            <a:endParaRPr sz="1200">
              <a:latin typeface="Times New Roman"/>
              <a:cs typeface="Times New Roman"/>
            </a:endParaRPr>
          </a:p>
          <a:p>
            <a:pPr marL="264160" marR="6985" indent="-251460" algn="just">
              <a:lnSpc>
                <a:spcPct val="100000"/>
              </a:lnSpc>
              <a:spcBef>
                <a:spcPts val="1125"/>
              </a:spcBef>
              <a:buAutoNum type="romanLcParenR" startAt="2"/>
              <a:tabLst>
                <a:tab pos="264160" algn="l"/>
                <a:tab pos="271145" algn="l"/>
              </a:tabLst>
            </a:pP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55" dirty="0">
                <a:latin typeface="Times New Roman"/>
                <a:cs typeface="Times New Roman"/>
              </a:rPr>
              <a:t>CD-RO</a:t>
            </a:r>
            <a:r>
              <a:rPr sz="1200" b="1" dirty="0">
                <a:latin typeface="Times New Roman"/>
                <a:cs typeface="Times New Roman"/>
              </a:rPr>
              <a:t>M</a:t>
            </a:r>
            <a:r>
              <a:rPr sz="1200" b="1" spc="260" dirty="0">
                <a:latin typeface="Times New Roman"/>
                <a:cs typeface="Times New Roman"/>
              </a:rPr>
              <a:t> </a:t>
            </a:r>
            <a:r>
              <a:rPr sz="1200" b="1" spc="45" dirty="0">
                <a:latin typeface="Times New Roman"/>
                <a:cs typeface="Times New Roman"/>
              </a:rPr>
              <a:t>storybooks:</a:t>
            </a:r>
            <a:r>
              <a:rPr sz="1200" b="1" spc="26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CD-RO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storybook</a:t>
            </a:r>
            <a:r>
              <a:rPr sz="1200" dirty="0">
                <a:latin typeface="Times New Roman"/>
                <a:cs typeface="Times New Roman"/>
              </a:rPr>
              <a:t>s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offer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spc="40" dirty="0">
                <a:latin typeface="Times New Roman"/>
                <a:cs typeface="Times New Roman"/>
              </a:rPr>
              <a:t>digital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text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spc="50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combination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features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such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animations,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illustrations,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speech,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sound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Fo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example,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CD-RO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storyboo</a:t>
            </a:r>
            <a:r>
              <a:rPr sz="1200" dirty="0">
                <a:latin typeface="Times New Roman"/>
                <a:cs typeface="Times New Roman"/>
              </a:rPr>
              <a:t>k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might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offer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stor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text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together </a:t>
            </a:r>
            <a:r>
              <a:rPr sz="1200" spc="-15" dirty="0">
                <a:latin typeface="Times New Roman"/>
                <a:cs typeface="Times New Roman"/>
              </a:rPr>
              <a:t>with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animations,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vocabulary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definitions,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and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soun</a:t>
            </a:r>
            <a:r>
              <a:rPr sz="1200" dirty="0">
                <a:latin typeface="Times New Roman"/>
                <a:cs typeface="Times New Roman"/>
              </a:rPr>
              <a:t>d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effects.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Some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storybooks </a:t>
            </a:r>
            <a:r>
              <a:rPr sz="1200" spc="-5" dirty="0">
                <a:latin typeface="Times New Roman"/>
                <a:cs typeface="Times New Roman"/>
              </a:rPr>
              <a:t>incorporate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audio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version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text.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CD-ROM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storybooks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offer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great </a:t>
            </a:r>
            <a:r>
              <a:rPr sz="1200" spc="-15" dirty="0">
                <a:latin typeface="Times New Roman"/>
                <a:cs typeface="Times New Roman"/>
              </a:rPr>
              <a:t>potential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for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engaging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students,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and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some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incorporate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valuable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literacy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skills. </a:t>
            </a:r>
            <a:r>
              <a:rPr sz="1200" dirty="0">
                <a:latin typeface="Times New Roman"/>
                <a:cs typeface="Times New Roman"/>
              </a:rPr>
              <a:t>Thus,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benefit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deficits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basic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literacy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skills.</a:t>
            </a:r>
            <a:endParaRPr sz="1200">
              <a:latin typeface="Times New Roman"/>
              <a:cs typeface="Times New Roman"/>
            </a:endParaRPr>
          </a:p>
          <a:p>
            <a:pPr marL="264160" marR="11430" indent="-251460" algn="just">
              <a:lnSpc>
                <a:spcPct val="100000"/>
              </a:lnSpc>
              <a:spcBef>
                <a:spcPts val="1130"/>
              </a:spcBef>
              <a:buAutoNum type="romanLcParenR" startAt="2"/>
              <a:tabLst>
                <a:tab pos="264160" algn="l"/>
                <a:tab pos="271145" algn="l"/>
              </a:tabLst>
            </a:pP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35" dirty="0">
                <a:latin typeface="Times New Roman"/>
                <a:cs typeface="Times New Roman"/>
              </a:rPr>
              <a:t>Video/videodiscs:</a:t>
            </a:r>
            <a:r>
              <a:rPr sz="1200" b="1" spc="-1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Video/videodiscs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offer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means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contextualize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curriculum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content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instruction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across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curriculum.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example,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video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used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anchor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mathematics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instruction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authentic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context.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That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video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can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used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to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present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to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students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real-</a:t>
            </a:r>
            <a:r>
              <a:rPr sz="1200" spc="10" dirty="0">
                <a:latin typeface="Times New Roman"/>
                <a:cs typeface="Times New Roman"/>
              </a:rPr>
              <a:t>world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context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within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which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mathematical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problem-</a:t>
            </a:r>
            <a:r>
              <a:rPr sz="1200" spc="-10" dirty="0">
                <a:latin typeface="Times New Roman"/>
                <a:cs typeface="Times New Roman"/>
              </a:rPr>
              <a:t>solving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situated.</a:t>
            </a:r>
            <a:endParaRPr sz="1200">
              <a:latin typeface="Times New Roman"/>
              <a:cs typeface="Times New Roman"/>
            </a:endParaRPr>
          </a:p>
          <a:p>
            <a:pPr marL="264160" marR="13970" indent="-251460" algn="just">
              <a:lnSpc>
                <a:spcPct val="100000"/>
              </a:lnSpc>
              <a:spcBef>
                <a:spcPts val="1125"/>
              </a:spcBef>
              <a:buAutoNum type="romanLcParenR" startAt="2"/>
              <a:tabLst>
                <a:tab pos="264160" algn="l"/>
                <a:tab pos="269875" algn="l"/>
              </a:tabLst>
            </a:pPr>
            <a:r>
              <a:rPr sz="1200" b="1" dirty="0">
                <a:solidFill>
                  <a:srgbClr val="233F5F"/>
                </a:solidFill>
                <a:latin typeface="Times New Roman"/>
                <a:cs typeface="Times New Roman"/>
              </a:rPr>
              <a:t>	</a:t>
            </a:r>
            <a:r>
              <a:rPr sz="1200" b="1" dirty="0">
                <a:latin typeface="Times New Roman"/>
                <a:cs typeface="Times New Roman"/>
              </a:rPr>
              <a:t>Hypermedia: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Hypermedia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refers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hyperlinked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multimedia—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linkage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audio,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graphics,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animation,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and/or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video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hyperlinks.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For </a:t>
            </a:r>
            <a:r>
              <a:rPr sz="1200" spc="-10" dirty="0">
                <a:latin typeface="Times New Roman"/>
                <a:cs typeface="Times New Roman"/>
              </a:rPr>
              <a:t>example,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hypermedia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guide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might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offer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illustrated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textbook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content </a:t>
            </a:r>
            <a:r>
              <a:rPr sz="1200" dirty="0">
                <a:latin typeface="Times New Roman"/>
                <a:cs typeface="Times New Roman"/>
              </a:rPr>
              <a:t>hyperlinked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web-</a:t>
            </a:r>
            <a:r>
              <a:rPr sz="1200" dirty="0">
                <a:latin typeface="Times New Roman"/>
                <a:cs typeface="Times New Roman"/>
              </a:rPr>
              <a:t>based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video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content,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glossary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entries,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comprehension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questions.</a:t>
            </a:r>
            <a:endParaRPr sz="1200">
              <a:latin typeface="Times New Roman"/>
              <a:cs typeface="Times New Roman"/>
            </a:endParaRPr>
          </a:p>
          <a:p>
            <a:pPr marL="264160" marR="13970" indent="7620" algn="just">
              <a:lnSpc>
                <a:spcPct val="100000"/>
              </a:lnSpc>
              <a:spcBef>
                <a:spcPts val="1130"/>
              </a:spcBef>
            </a:pPr>
            <a:r>
              <a:rPr sz="1200" dirty="0">
                <a:latin typeface="Times New Roman"/>
                <a:cs typeface="Times New Roman"/>
              </a:rPr>
              <a:t>Digital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enriched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range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instructional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supports.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For </a:t>
            </a:r>
            <a:r>
              <a:rPr sz="1200" spc="-10" dirty="0">
                <a:latin typeface="Times New Roman"/>
                <a:cs typeface="Times New Roman"/>
              </a:rPr>
              <a:t>example,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vocabulary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definitions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might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presented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text,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pictures,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and/or </a:t>
            </a:r>
            <a:r>
              <a:rPr sz="1200" dirty="0">
                <a:latin typeface="Times New Roman"/>
                <a:cs typeface="Times New Roman"/>
              </a:rPr>
              <a:t>animated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graphics.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Background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might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map, </a:t>
            </a:r>
            <a:r>
              <a:rPr sz="1200" dirty="0">
                <a:latin typeface="Times New Roman"/>
                <a:cs typeface="Times New Roman"/>
              </a:rPr>
              <a:t>video,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annotated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bibliography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text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audio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illustrated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timeline.</a:t>
            </a:r>
            <a:endParaRPr sz="1200">
              <a:latin typeface="Times New Roman"/>
              <a:cs typeface="Times New Roman"/>
            </a:endParaRPr>
          </a:p>
          <a:p>
            <a:pPr marL="264160" marR="5080" indent="7620" algn="just">
              <a:lnSpc>
                <a:spcPct val="100000"/>
              </a:lnSpc>
              <a:spcBef>
                <a:spcPts val="1130"/>
              </a:spcBef>
            </a:pPr>
            <a:r>
              <a:rPr sz="1200" spc="-5" dirty="0">
                <a:latin typeface="Times New Roman"/>
                <a:cs typeface="Times New Roman"/>
              </a:rPr>
              <a:t>Usin</a:t>
            </a:r>
            <a:r>
              <a:rPr sz="1200" dirty="0">
                <a:latin typeface="Times New Roman"/>
                <a:cs typeface="Times New Roman"/>
              </a:rPr>
              <a:t>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hypermedia,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help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variety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learners,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including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English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60" dirty="0">
                <a:latin typeface="Times New Roman"/>
                <a:cs typeface="Times New Roman"/>
              </a:rPr>
              <a:t>language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60" dirty="0">
                <a:latin typeface="Times New Roman"/>
                <a:cs typeface="Times New Roman"/>
              </a:rPr>
              <a:t>learners,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55" dirty="0">
                <a:latin typeface="Times New Roman"/>
                <a:cs typeface="Times New Roman"/>
              </a:rPr>
              <a:t>second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60" dirty="0">
                <a:latin typeface="Times New Roman"/>
                <a:cs typeface="Times New Roman"/>
              </a:rPr>
              <a:t>language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60" dirty="0">
                <a:latin typeface="Times New Roman"/>
                <a:cs typeface="Times New Roman"/>
              </a:rPr>
              <a:t>learners,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40" dirty="0">
                <a:latin typeface="Times New Roman"/>
                <a:cs typeface="Times New Roman"/>
              </a:rPr>
              <a:t>and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60" dirty="0">
                <a:latin typeface="Times New Roman"/>
                <a:cs typeface="Times New Roman"/>
              </a:rPr>
              <a:t>students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65" dirty="0">
                <a:latin typeface="Times New Roman"/>
                <a:cs typeface="Times New Roman"/>
              </a:rPr>
              <a:t>with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comprehension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problems,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overcome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important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barriers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posed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printed </a:t>
            </a:r>
            <a:r>
              <a:rPr sz="1200" spc="-5" dirty="0">
                <a:latin typeface="Times New Roman"/>
                <a:cs typeface="Times New Roman"/>
              </a:rPr>
              <a:t>texts.</a:t>
            </a:r>
            <a:endParaRPr sz="1200">
              <a:latin typeface="Times New Roman"/>
              <a:cs typeface="Times New Roman"/>
            </a:endParaRPr>
          </a:p>
          <a:p>
            <a:pPr marL="264160" marR="12700" indent="-251460" algn="just">
              <a:lnSpc>
                <a:spcPct val="100000"/>
              </a:lnSpc>
              <a:spcBef>
                <a:spcPts val="1140"/>
              </a:spcBef>
              <a:buAutoNum type="romanLcParenR" startAt="5"/>
              <a:tabLst>
                <a:tab pos="264160" algn="l"/>
                <a:tab pos="270510" algn="l"/>
              </a:tabLst>
            </a:pPr>
            <a:r>
              <a:rPr sz="1200" b="1" dirty="0">
                <a:latin typeface="Times New Roman"/>
                <a:cs typeface="Times New Roman"/>
              </a:rPr>
              <a:t>	Computer</a:t>
            </a:r>
            <a:r>
              <a:rPr sz="1200" b="1" spc="1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simulations:</a:t>
            </a:r>
            <a:r>
              <a:rPr sz="1200" b="1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simulations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computer-generated </a:t>
            </a:r>
            <a:r>
              <a:rPr sz="1200" dirty="0">
                <a:latin typeface="Times New Roman"/>
                <a:cs typeface="Times New Roman"/>
              </a:rPr>
              <a:t>versions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real-world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objects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(for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example,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brain)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processes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(for </a:t>
            </a:r>
            <a:r>
              <a:rPr sz="1200" dirty="0">
                <a:latin typeface="Times New Roman"/>
                <a:cs typeface="Times New Roman"/>
              </a:rPr>
              <a:t>example, an election).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 simulations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means 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“open up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walls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classroom,”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observe, </a:t>
            </a:r>
            <a:r>
              <a:rPr sz="1200" dirty="0">
                <a:latin typeface="Times New Roman"/>
                <a:cs typeface="Times New Roman"/>
              </a:rPr>
              <a:t>manipulate,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investigate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phenomena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normally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inaccessible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by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tools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materials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available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classroom.</a:t>
            </a:r>
            <a:endParaRPr sz="1200">
              <a:latin typeface="Times New Roman"/>
              <a:cs typeface="Times New Roman"/>
            </a:endParaRPr>
          </a:p>
          <a:p>
            <a:pPr marL="12700" marR="13970" algn="just">
              <a:lnSpc>
                <a:spcPct val="100000"/>
              </a:lnSpc>
              <a:spcBef>
                <a:spcPts val="1125"/>
              </a:spcBef>
            </a:pP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simulations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increase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knowledge.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Simulations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particularly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suited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confronting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misconceptions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essential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accurate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91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7" y="276861"/>
            <a:ext cx="4813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imes New Roman"/>
                <a:cs typeface="Times New Roman"/>
              </a:rPr>
              <a:t>conceptual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models.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Simulations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also be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used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develop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skills.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example, </a:t>
            </a:r>
            <a:r>
              <a:rPr sz="1200" spc="-30" dirty="0">
                <a:latin typeface="Times New Roman"/>
                <a:cs typeface="Times New Roman"/>
              </a:rPr>
              <a:t>simulated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science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experiments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can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be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used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facilitate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mastery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science</a:t>
            </a:r>
            <a:r>
              <a:rPr sz="1200" spc="-10" dirty="0">
                <a:latin typeface="Times New Roman"/>
                <a:cs typeface="Times New Roman"/>
              </a:rPr>
              <a:t> process skills.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5" y="863601"/>
            <a:ext cx="4817745" cy="272288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200" b="1" dirty="0">
                <a:latin typeface="Times New Roman"/>
                <a:cs typeface="Times New Roman"/>
              </a:rPr>
              <a:t>Benefits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using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multimedia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applications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classroom:</a:t>
            </a:r>
            <a:endParaRPr sz="1200">
              <a:latin typeface="Times New Roman"/>
              <a:cs typeface="Times New Roman"/>
            </a:endParaRPr>
          </a:p>
          <a:p>
            <a:pPr marL="264160" marR="8255" indent="-251460" algn="just">
              <a:lnSpc>
                <a:spcPct val="100000"/>
              </a:lnSpc>
              <a:spcBef>
                <a:spcPts val="840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engage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motivate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participate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activities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multimedia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teaching-learning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makes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interesting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interactive.</a:t>
            </a:r>
            <a:endParaRPr sz="1200">
              <a:latin typeface="Times New Roman"/>
              <a:cs typeface="Times New Roman"/>
            </a:endParaRPr>
          </a:p>
          <a:p>
            <a:pPr marL="264160" marR="5715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It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feel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different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classroom environment.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You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audio-video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applications/CDs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absence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computer/internet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facility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benefitted.</a:t>
            </a:r>
            <a:endParaRPr sz="1200">
              <a:latin typeface="Times New Roman"/>
              <a:cs typeface="Times New Roman"/>
            </a:endParaRPr>
          </a:p>
          <a:p>
            <a:pPr marL="264160" marR="8890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Multimedia applications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great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use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with those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students,</a:t>
            </a:r>
            <a:r>
              <a:rPr sz="1200" spc="-20" dirty="0">
                <a:latin typeface="Times New Roman"/>
                <a:cs typeface="Times New Roman"/>
              </a:rPr>
              <a:t> who </a:t>
            </a:r>
            <a:r>
              <a:rPr sz="1200" spc="-25" dirty="0">
                <a:latin typeface="Times New Roman"/>
                <a:cs typeface="Times New Roman"/>
              </a:rPr>
              <a:t>have </a:t>
            </a:r>
            <a:r>
              <a:rPr sz="1200" spc="-20" dirty="0">
                <a:latin typeface="Times New Roman"/>
                <a:cs typeface="Times New Roman"/>
              </a:rPr>
              <a:t>some </a:t>
            </a:r>
            <a:r>
              <a:rPr sz="1200" spc="-10" dirty="0">
                <a:latin typeface="Times New Roman"/>
                <a:cs typeface="Times New Roman"/>
              </a:rPr>
              <a:t>learning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difficulty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disability.</a:t>
            </a:r>
            <a:endParaRPr sz="1200">
              <a:latin typeface="Times New Roman"/>
              <a:cs typeface="Times New Roman"/>
            </a:endParaRPr>
          </a:p>
          <a:p>
            <a:pPr marL="264160" marR="889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Multimedia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turn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classroom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environment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from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teacher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centered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 centered.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057" y="3710685"/>
            <a:ext cx="4777105" cy="268795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350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  <a:p>
            <a:pPr marL="138430">
              <a:lnSpc>
                <a:spcPct val="100000"/>
              </a:lnSpc>
              <a:spcBef>
                <a:spcPts val="565"/>
              </a:spcBef>
              <a:tabLst>
                <a:tab pos="857885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L="606425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L="389890" marR="131445" indent="-251460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9)</a:t>
            </a:r>
            <a:r>
              <a:rPr sz="1200" spc="204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Write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down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some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multimedia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applications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elementary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level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which computers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required.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57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L="389890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0254" y="6383867"/>
            <a:ext cx="4815840" cy="32150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70"/>
              </a:spcBef>
            </a:pPr>
            <a:r>
              <a:rPr sz="1400" b="1" dirty="0">
                <a:latin typeface="Times New Roman"/>
                <a:cs typeface="Times New Roman"/>
              </a:rPr>
              <a:t>12.5.6</a:t>
            </a:r>
            <a:r>
              <a:rPr sz="1400" b="1" spc="3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Mobile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Learning</a:t>
            </a:r>
            <a:endParaRPr sz="1400">
              <a:latin typeface="Times New Roman"/>
              <a:cs typeface="Times New Roman"/>
            </a:endParaRPr>
          </a:p>
          <a:p>
            <a:pPr marL="12700" marR="1492250" algn="just">
              <a:lnSpc>
                <a:spcPct val="100000"/>
              </a:lnSpc>
              <a:spcBef>
                <a:spcPts val="320"/>
              </a:spcBef>
            </a:pPr>
            <a:r>
              <a:rPr sz="1200" dirty="0">
                <a:latin typeface="Times New Roman"/>
                <a:cs typeface="Times New Roman"/>
              </a:rPr>
              <a:t>Mobile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phones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arrived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India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1995,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since </a:t>
            </a:r>
            <a:r>
              <a:rPr sz="1200" dirty="0">
                <a:latin typeface="Times New Roman"/>
                <a:cs typeface="Times New Roman"/>
              </a:rPr>
              <a:t>then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application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grown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exponentially. </a:t>
            </a:r>
            <a:r>
              <a:rPr sz="1200" spc="-35" dirty="0">
                <a:latin typeface="Times New Roman"/>
                <a:cs typeface="Times New Roman"/>
              </a:rPr>
              <a:t>Education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through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mobile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often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referred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as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mLearning</a:t>
            </a:r>
            <a:r>
              <a:rPr sz="1200" spc="-1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1489075" algn="just">
              <a:lnSpc>
                <a:spcPct val="100000"/>
              </a:lnSpc>
              <a:spcBef>
                <a:spcPts val="565"/>
              </a:spcBef>
            </a:pPr>
            <a:r>
              <a:rPr sz="1200" i="1" dirty="0">
                <a:latin typeface="Times New Roman"/>
                <a:cs typeface="Times New Roman"/>
              </a:rPr>
              <a:t>mLearning</a:t>
            </a:r>
            <a:r>
              <a:rPr sz="1200" i="1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makes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accessible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it </a:t>
            </a:r>
            <a:r>
              <a:rPr sz="1200" spc="-30" dirty="0">
                <a:latin typeface="Times New Roman"/>
                <a:cs typeface="Times New Roman"/>
              </a:rPr>
              <a:t>enables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learners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pursue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their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studies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according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their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schedule.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portability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mobile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technology </a:t>
            </a:r>
            <a:r>
              <a:rPr sz="1200" dirty="0">
                <a:latin typeface="Times New Roman"/>
                <a:cs typeface="Times New Roman"/>
              </a:rPr>
              <a:t>enables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places.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rural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remote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where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environmental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infrastructure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challenges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hinder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modalities,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particularly </a:t>
            </a:r>
            <a:r>
              <a:rPr sz="1200" i="1" spc="5" dirty="0">
                <a:latin typeface="Times New Roman"/>
                <a:cs typeface="Times New Roman"/>
              </a:rPr>
              <a:t>eLearning,</a:t>
            </a:r>
            <a:r>
              <a:rPr sz="1200" i="1" spc="180" dirty="0">
                <a:latin typeface="Times New Roman"/>
                <a:cs typeface="Times New Roman"/>
              </a:rPr>
              <a:t> </a:t>
            </a:r>
            <a:r>
              <a:rPr sz="1200" i="1" spc="15" dirty="0">
                <a:latin typeface="Times New Roman"/>
                <a:cs typeface="Times New Roman"/>
              </a:rPr>
              <a:t>mLearnin</a:t>
            </a:r>
            <a:r>
              <a:rPr sz="1200" i="1" dirty="0">
                <a:latin typeface="Times New Roman"/>
                <a:cs typeface="Times New Roman"/>
              </a:rPr>
              <a:t>g</a:t>
            </a:r>
            <a:r>
              <a:rPr sz="1200" i="1" spc="1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presents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great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opportunities.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i="1" spc="15" dirty="0">
                <a:latin typeface="Times New Roman"/>
                <a:cs typeface="Times New Roman"/>
              </a:rPr>
              <a:t>mLearnin</a:t>
            </a:r>
            <a:r>
              <a:rPr sz="1200" i="1" dirty="0">
                <a:latin typeface="Times New Roman"/>
                <a:cs typeface="Times New Roman"/>
              </a:rPr>
              <a:t>g</a:t>
            </a:r>
            <a:r>
              <a:rPr sz="1200" i="1" spc="19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provides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potential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way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forward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for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expansion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of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education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programs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to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larger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segments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population.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mLearnin</a:t>
            </a:r>
            <a:r>
              <a:rPr sz="1200" i="1" dirty="0">
                <a:latin typeface="Times New Roman"/>
                <a:cs typeface="Times New Roman"/>
              </a:rPr>
              <a:t>g</a:t>
            </a:r>
            <a:r>
              <a:rPr sz="1200" i="1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allows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method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delivery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that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could</a:t>
            </a:r>
            <a:r>
              <a:rPr sz="1200" spc="-10" dirty="0">
                <a:latin typeface="Times New Roman"/>
                <a:cs typeface="Times New Roman"/>
              </a:rPr>
              <a:t> be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cost-effective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other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methods.</a:t>
            </a:r>
            <a:endParaRPr sz="12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75"/>
              </a:spcBef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technological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capacities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mobile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phones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allow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communication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10" dirty="0">
                <a:latin typeface="Times New Roman"/>
                <a:cs typeface="Times New Roman"/>
              </a:rPr>
              <a:t> voice and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text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capture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still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moving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images.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Recent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‘smart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phones’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allow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users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7985" y="6593205"/>
            <a:ext cx="1369141" cy="1647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92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33" y="276861"/>
            <a:ext cx="4814570" cy="170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view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PDFs,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spreadsheets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word-</a:t>
            </a:r>
            <a:r>
              <a:rPr sz="1200" dirty="0">
                <a:latin typeface="Times New Roman"/>
                <a:cs typeface="Times New Roman"/>
              </a:rPr>
              <a:t>processed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files,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possess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additional </a:t>
            </a:r>
            <a:r>
              <a:rPr sz="1200" dirty="0">
                <a:latin typeface="Times New Roman"/>
                <a:cs typeface="Times New Roman"/>
              </a:rPr>
              <a:t>features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stopwatch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GPS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(Global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Positioning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System).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mobile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phones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schools,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authorities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address certain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issues.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leadership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school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culture;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attitudes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spc="-30" dirty="0">
                <a:latin typeface="Times New Roman"/>
                <a:cs typeface="Times New Roman"/>
              </a:rPr>
              <a:t>students;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appropriate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curriculum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activities;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professional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development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of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teachers; </a:t>
            </a:r>
            <a:r>
              <a:rPr sz="1200" dirty="0">
                <a:latin typeface="Times New Roman"/>
                <a:cs typeface="Times New Roman"/>
              </a:rPr>
              <a:t>technical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integration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support;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policies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pertaining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mobile phone.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Mobile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Phones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Education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can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used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following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ways: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8333" y="2029461"/>
            <a:ext cx="4813935" cy="177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7620" indent="-251460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Use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definitions, </a:t>
            </a:r>
            <a:r>
              <a:rPr sz="1200" spc="-20" dirty="0">
                <a:latin typeface="Times New Roman"/>
                <a:cs typeface="Times New Roman"/>
              </a:rPr>
              <a:t>small</a:t>
            </a:r>
            <a:r>
              <a:rPr sz="1200" spc="-25" dirty="0">
                <a:latin typeface="Times New Roman"/>
                <a:cs typeface="Times New Roman"/>
              </a:rPr>
              <a:t> formula,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math</a:t>
            </a:r>
            <a:r>
              <a:rPr sz="1200" spc="-25" dirty="0">
                <a:latin typeface="Times New Roman"/>
                <a:cs typeface="Times New Roman"/>
              </a:rPr>
              <a:t> equations,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difficult </a:t>
            </a:r>
            <a:r>
              <a:rPr sz="1200" spc="-10" dirty="0">
                <a:latin typeface="Times New Roman"/>
                <a:cs typeface="Times New Roman"/>
              </a:rPr>
              <a:t>words,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60"/>
              </a:spcBef>
              <a:buAutoNum type="arabicParenR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browser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endless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endParaRPr sz="12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80"/>
              </a:spcBef>
              <a:buAutoNum type="arabicParenR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Read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articles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current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books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>
              <a:lnSpc>
                <a:spcPct val="100000"/>
              </a:lnSpc>
              <a:spcBef>
                <a:spcPts val="560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Download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programs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such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Google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Maps,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Google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books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GPS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>
              <a:lnSpc>
                <a:spcPct val="100000"/>
              </a:lnSpc>
              <a:spcBef>
                <a:spcPts val="580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Use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digital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video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camera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mobile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taking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pictures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visit,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excursion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projects,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6366" y="3891026"/>
            <a:ext cx="4777105" cy="240665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370"/>
              </a:spcBef>
            </a:pPr>
            <a:r>
              <a:rPr sz="1200" b="1" spc="-10" dirty="0">
                <a:latin typeface="Times New Roman"/>
                <a:cs typeface="Times New Roman"/>
              </a:rPr>
              <a:t>Check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Your </a:t>
            </a:r>
            <a:r>
              <a:rPr sz="1200" b="1" spc="-10" dirty="0">
                <a:latin typeface="Times New Roman"/>
                <a:cs typeface="Times New Roman"/>
              </a:rPr>
              <a:t>Progress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  <a:p>
            <a:pPr marL="137795">
              <a:lnSpc>
                <a:spcPct val="100000"/>
              </a:lnSpc>
              <a:spcBef>
                <a:spcPts val="430"/>
              </a:spcBef>
              <a:tabLst>
                <a:tab pos="858519" algn="l"/>
              </a:tabLst>
            </a:pPr>
            <a:r>
              <a:rPr sz="1200" b="1" dirty="0">
                <a:latin typeface="Times New Roman"/>
                <a:cs typeface="Times New Roman"/>
              </a:rPr>
              <a:t>Notes: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below</a:t>
            </a:r>
            <a:endParaRPr sz="1200">
              <a:latin typeface="Times New Roman"/>
              <a:cs typeface="Times New Roman"/>
            </a:endParaRPr>
          </a:p>
          <a:p>
            <a:pPr marR="130810" algn="r">
              <a:lnSpc>
                <a:spcPct val="100000"/>
              </a:lnSpc>
              <a:spcBef>
                <a:spcPts val="275"/>
              </a:spcBef>
            </a:pPr>
            <a:r>
              <a:rPr sz="1200" dirty="0">
                <a:latin typeface="Times New Roman"/>
                <a:cs typeface="Times New Roman"/>
              </a:rPr>
              <a:t>b)</a:t>
            </a:r>
            <a:r>
              <a:rPr sz="1200" spc="1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Compare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Unit.</a:t>
            </a:r>
            <a:endParaRPr sz="1200">
              <a:latin typeface="Times New Roman"/>
              <a:cs typeface="Times New Roman"/>
            </a:endParaRPr>
          </a:p>
          <a:p>
            <a:pPr marR="134620" algn="r">
              <a:lnSpc>
                <a:spcPct val="100000"/>
              </a:lnSpc>
              <a:spcBef>
                <a:spcPts val="420"/>
              </a:spcBef>
            </a:pPr>
            <a:r>
              <a:rPr sz="1200" dirty="0">
                <a:latin typeface="Times New Roman"/>
                <a:cs typeface="Times New Roman"/>
              </a:rPr>
              <a:t>10)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what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ways,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mobile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can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be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used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as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helping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tool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elementary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education?</a:t>
            </a:r>
            <a:endParaRPr sz="1200">
              <a:latin typeface="Times New Roman"/>
              <a:cs typeface="Times New Roman"/>
            </a:endParaRPr>
          </a:p>
          <a:p>
            <a:pPr marR="149225" algn="r">
              <a:lnSpc>
                <a:spcPct val="100000"/>
              </a:lnSpc>
              <a:spcBef>
                <a:spcPts val="58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225" algn="r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225" algn="r">
              <a:lnSpc>
                <a:spcPct val="100000"/>
              </a:lnSpc>
              <a:spcBef>
                <a:spcPts val="84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225" algn="r">
              <a:lnSpc>
                <a:spcPct val="100000"/>
              </a:lnSpc>
              <a:spcBef>
                <a:spcPts val="850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  <a:p>
            <a:pPr marR="149225" algn="r">
              <a:lnSpc>
                <a:spcPct val="100000"/>
              </a:lnSpc>
              <a:spcBef>
                <a:spcPts val="855"/>
              </a:spcBef>
            </a:pPr>
            <a:r>
              <a:rPr sz="1200" spc="-10" dirty="0">
                <a:latin typeface="Times New Roman"/>
                <a:cs typeface="Times New Roman"/>
              </a:rPr>
              <a:t>...............................................................................................................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61032" y="6411467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61032" y="6693407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48322" y="6413500"/>
            <a:ext cx="4814570" cy="336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6740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12.6</a:t>
            </a:r>
            <a:r>
              <a:rPr sz="1600" b="1" dirty="0">
                <a:latin typeface="Times New Roman"/>
                <a:cs typeface="Times New Roman"/>
              </a:rPr>
              <a:t>	LET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US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SUM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UP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380"/>
              </a:lnSpc>
              <a:spcBef>
                <a:spcPts val="975"/>
              </a:spcBef>
            </a:pPr>
            <a:r>
              <a:rPr sz="1200" spc="-20" dirty="0">
                <a:latin typeface="Times New Roman"/>
                <a:cs typeface="Times New Roman"/>
              </a:rPr>
              <a:t>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ICTs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have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transformed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whole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educational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scenario,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elementary</a:t>
            </a:r>
            <a:r>
              <a:rPr sz="1200" spc="-10" dirty="0">
                <a:latin typeface="Times New Roman"/>
                <a:cs typeface="Times New Roman"/>
              </a:rPr>
              <a:t> education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not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exception.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role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achieve </a:t>
            </a:r>
            <a:r>
              <a:rPr sz="1200" spc="-40" dirty="0">
                <a:latin typeface="Times New Roman"/>
                <a:cs typeface="Times New Roman"/>
              </a:rPr>
              <a:t>our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goal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qualitative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elementary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education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for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all.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this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unit,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we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have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discussed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concept of ICTs and their applications in education. Motive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behind </a:t>
            </a:r>
            <a:r>
              <a:rPr sz="1200" spc="-10" dirty="0">
                <a:latin typeface="Times New Roman"/>
                <a:cs typeface="Times New Roman"/>
              </a:rPr>
              <a:t>giving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idea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applications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sensitize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these technologies.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applications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changing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at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fast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pace.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broadcasting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telecast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great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teachers.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better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support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learners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being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teaching- </a:t>
            </a:r>
            <a:r>
              <a:rPr sz="1200" spc="-30" dirty="0">
                <a:latin typeface="Times New Roman"/>
                <a:cs typeface="Times New Roman"/>
              </a:rPr>
              <a:t>learning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process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frequently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now-</a:t>
            </a:r>
            <a:r>
              <a:rPr sz="1200" spc="-25" dirty="0">
                <a:latin typeface="Times New Roman"/>
                <a:cs typeface="Times New Roman"/>
              </a:rPr>
              <a:t>a-</a:t>
            </a:r>
            <a:r>
              <a:rPr sz="1200" spc="-40" dirty="0">
                <a:latin typeface="Times New Roman"/>
                <a:cs typeface="Times New Roman"/>
              </a:rPr>
              <a:t>days.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55" dirty="0">
                <a:latin typeface="Times New Roman"/>
                <a:cs typeface="Times New Roman"/>
              </a:rPr>
              <a:t>We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have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new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tablets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like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Akash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launched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Ministry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Human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Resource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Development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(MHRD),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Govt.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India..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You </a:t>
            </a:r>
            <a:r>
              <a:rPr sz="1200" dirty="0">
                <a:latin typeface="Times New Roman"/>
                <a:cs typeface="Times New Roman"/>
              </a:rPr>
              <a:t>must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equipped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skills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technologies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are </a:t>
            </a:r>
            <a:r>
              <a:rPr sz="1200" spc="-10" dirty="0">
                <a:latin typeface="Times New Roman"/>
                <a:cs typeface="Times New Roman"/>
              </a:rPr>
              <a:t>becoming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familiar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them.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interactive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white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boards,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digital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projectors </a:t>
            </a:r>
            <a:r>
              <a:rPr sz="1200" spc="-20" dirty="0">
                <a:latin typeface="Times New Roman"/>
                <a:cs typeface="Times New Roman"/>
              </a:rPr>
              <a:t>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very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effective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ICT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application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education.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Teachers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students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enjoy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them. </a:t>
            </a:r>
            <a:r>
              <a:rPr sz="1200" spc="-25" dirty="0">
                <a:latin typeface="Times New Roman"/>
                <a:cs typeface="Times New Roman"/>
              </a:rPr>
              <a:t>Mobile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also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very effective </a:t>
            </a:r>
            <a:r>
              <a:rPr sz="1200" spc="-30" dirty="0">
                <a:latin typeface="Times New Roman"/>
                <a:cs typeface="Times New Roman"/>
              </a:rPr>
              <a:t>tool.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Your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responsibilities</a:t>
            </a:r>
            <a:r>
              <a:rPr sz="1200" spc="-25" dirty="0">
                <a:latin typeface="Times New Roman"/>
                <a:cs typeface="Times New Roman"/>
              </a:rPr>
              <a:t> are </a:t>
            </a:r>
            <a:r>
              <a:rPr sz="1200" spc="-35" dirty="0">
                <a:latin typeface="Times New Roman"/>
                <a:cs typeface="Times New Roman"/>
              </a:rPr>
              <a:t>not</a:t>
            </a:r>
            <a:r>
              <a:rPr sz="1200" spc="-25" dirty="0">
                <a:latin typeface="Times New Roman"/>
                <a:cs typeface="Times New Roman"/>
              </a:rPr>
              <a:t> only </a:t>
            </a:r>
            <a:r>
              <a:rPr sz="1200" spc="-35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understand these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but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also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them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helping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tool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 process.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93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2960" y="327659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2960" y="609599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0259" y="328168"/>
            <a:ext cx="28143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864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12.7</a:t>
            </a:r>
            <a:r>
              <a:rPr sz="1600" b="1" dirty="0">
                <a:latin typeface="Times New Roman"/>
                <a:cs typeface="Times New Roman"/>
              </a:rPr>
              <a:t>	UNIT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END</a:t>
            </a:r>
            <a:r>
              <a:rPr sz="1600" b="1" spc="-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ACTIVITIES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2960" y="2074163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0259" y="689864"/>
            <a:ext cx="4815840" cy="165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3525" marR="6350" indent="-251460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263525" algn="l"/>
                <a:tab pos="271145" algn="l"/>
              </a:tabLst>
            </a:pP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	Collect</a:t>
            </a:r>
            <a:r>
              <a:rPr sz="1200" spc="7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some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information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on</a:t>
            </a:r>
            <a:r>
              <a:rPr sz="1200" spc="7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the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usage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of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modern</a:t>
            </a:r>
            <a:r>
              <a:rPr sz="1200" spc="7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form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of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computers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101010"/>
                </a:solidFill>
                <a:latin typeface="Times New Roman"/>
                <a:cs typeface="Times New Roman"/>
              </a:rPr>
              <a:t>in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education</a:t>
            </a:r>
            <a:r>
              <a:rPr sz="1200" spc="-2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and</a:t>
            </a:r>
            <a:r>
              <a:rPr sz="1200" spc="-2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highlight</a:t>
            </a:r>
            <a:r>
              <a:rPr sz="1200" spc="-2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their</a:t>
            </a:r>
            <a:r>
              <a:rPr sz="1200" spc="-2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advantages.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>
              <a:lnSpc>
                <a:spcPct val="100000"/>
              </a:lnSpc>
              <a:spcBef>
                <a:spcPts val="565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	What</a:t>
            </a:r>
            <a:r>
              <a:rPr sz="1200" spc="7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are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the</a:t>
            </a:r>
            <a:r>
              <a:rPr sz="1200" spc="7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advantages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and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disadvantages</a:t>
            </a:r>
            <a:r>
              <a:rPr sz="1200" spc="7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of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using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ICTs</a:t>
            </a:r>
            <a:r>
              <a:rPr sz="1200" spc="7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in</a:t>
            </a:r>
            <a:r>
              <a:rPr sz="1200" spc="8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elementary education?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>
              <a:lnSpc>
                <a:spcPts val="1380"/>
              </a:lnSpc>
              <a:spcBef>
                <a:spcPts val="635"/>
              </a:spcBef>
              <a:buAutoNum type="arabicParenR"/>
              <a:tabLst>
                <a:tab pos="264160" algn="l"/>
                <a:tab pos="271145" algn="l"/>
              </a:tabLst>
            </a:pP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	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In</a:t>
            </a:r>
            <a:r>
              <a:rPr sz="1200" spc="-5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Indian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scenario,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what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kind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of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difficulties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you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will</a:t>
            </a:r>
            <a:r>
              <a:rPr sz="1200" spc="-5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face,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if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you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want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to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101010"/>
                </a:solidFill>
                <a:latin typeface="Times New Roman"/>
                <a:cs typeface="Times New Roman"/>
              </a:rPr>
              <a:t>use </a:t>
            </a:r>
            <a:r>
              <a:rPr sz="1200" spc="-20" dirty="0">
                <a:solidFill>
                  <a:srgbClr val="101010"/>
                </a:solidFill>
                <a:latin typeface="Times New Roman"/>
                <a:cs typeface="Times New Roman"/>
              </a:rPr>
              <a:t>ICTs</a:t>
            </a:r>
            <a:r>
              <a:rPr sz="1200" spc="-55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in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101010"/>
                </a:solidFill>
                <a:latin typeface="Times New Roman"/>
                <a:cs typeface="Times New Roman"/>
              </a:rPr>
              <a:t>your</a:t>
            </a:r>
            <a:r>
              <a:rPr sz="1200" spc="-50" dirty="0">
                <a:solidFill>
                  <a:srgbClr val="10101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1010"/>
                </a:solidFill>
                <a:latin typeface="Times New Roman"/>
                <a:cs typeface="Times New Roman"/>
              </a:rPr>
              <a:t>classrooms?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58864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12.8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REFERENCES</a:t>
            </a:r>
            <a:r>
              <a:rPr sz="1600" b="1" spc="-19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AND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SUGGESTED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READINGS: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2960" y="2356103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5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10255" y="2436364"/>
            <a:ext cx="4820285" cy="729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10160" indent="-251460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Bingimlas,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K.A.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(2009).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Barriers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Successful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Integration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ICT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 </a:t>
            </a:r>
            <a:r>
              <a:rPr sz="1200" spc="-15" dirty="0">
                <a:latin typeface="Times New Roman"/>
                <a:cs typeface="Times New Roman"/>
              </a:rPr>
              <a:t>Teaching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Environment: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Review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Literature,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i="1" spc="-15" dirty="0">
                <a:latin typeface="Times New Roman"/>
                <a:cs typeface="Times New Roman"/>
              </a:rPr>
              <a:t>Euresia</a:t>
            </a:r>
            <a:r>
              <a:rPr sz="1200" i="1" spc="-10" dirty="0">
                <a:latin typeface="Times New Roman"/>
                <a:cs typeface="Times New Roman"/>
              </a:rPr>
              <a:t> Journal</a:t>
            </a:r>
            <a:r>
              <a:rPr sz="1200" i="1" spc="-8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of</a:t>
            </a:r>
            <a:r>
              <a:rPr sz="1200" i="1" spc="-8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Mathematics,</a:t>
            </a:r>
            <a:r>
              <a:rPr sz="1200" i="1" spc="-8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Science</a:t>
            </a:r>
            <a:r>
              <a:rPr sz="1200" i="1" spc="-8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an</a:t>
            </a:r>
            <a:r>
              <a:rPr sz="1200" i="1" dirty="0">
                <a:latin typeface="Times New Roman"/>
                <a:cs typeface="Times New Roman"/>
              </a:rPr>
              <a:t>d</a:t>
            </a:r>
            <a:r>
              <a:rPr sz="1200" i="1" spc="-80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Technology</a:t>
            </a:r>
            <a:r>
              <a:rPr sz="1200" i="1" spc="-8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Education,</a:t>
            </a:r>
            <a:r>
              <a:rPr sz="1200" i="1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(3),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p.p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235-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245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30" dirty="0">
                <a:latin typeface="Times New Roman"/>
                <a:cs typeface="Times New Roman"/>
              </a:rPr>
              <a:t>Blurton,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C.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(2002).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i="1" spc="-45" dirty="0">
                <a:latin typeface="Times New Roman"/>
                <a:cs typeface="Times New Roman"/>
              </a:rPr>
              <a:t>New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Directions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55" dirty="0">
                <a:latin typeface="Times New Roman"/>
                <a:cs typeface="Times New Roman"/>
              </a:rPr>
              <a:t>of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45" dirty="0">
                <a:latin typeface="Times New Roman"/>
                <a:cs typeface="Times New Roman"/>
              </a:rPr>
              <a:t>ICT-</a:t>
            </a:r>
            <a:r>
              <a:rPr sz="1200" i="1" spc="-30" dirty="0">
                <a:latin typeface="Times New Roman"/>
                <a:cs typeface="Times New Roman"/>
              </a:rPr>
              <a:t>Use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55" dirty="0">
                <a:latin typeface="Times New Roman"/>
                <a:cs typeface="Times New Roman"/>
              </a:rPr>
              <a:t>in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35" dirty="0">
                <a:latin typeface="Times New Roman"/>
                <a:cs typeface="Times New Roman"/>
              </a:rPr>
              <a:t>Education</a:t>
            </a:r>
            <a:r>
              <a:rPr sz="1200" spc="-35" dirty="0">
                <a:latin typeface="Times New Roman"/>
                <a:cs typeface="Times New Roman"/>
              </a:rPr>
              <a:t>.</a:t>
            </a:r>
            <a:r>
              <a:rPr sz="1200" spc="-40" dirty="0">
                <a:latin typeface="Times New Roman"/>
                <a:cs typeface="Times New Roman"/>
              </a:rPr>
              <a:t> Available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online </a:t>
            </a:r>
            <a:r>
              <a:rPr sz="1200" spc="-10" dirty="0">
                <a:latin typeface="Times New Roman"/>
                <a:cs typeface="Times New Roman"/>
                <a:hlinkClick r:id="rId2"/>
              </a:rPr>
              <a:t>http://www.unesco.org/education/educprog/lwf/dl/edict.pdf;accessed,</a:t>
            </a:r>
            <a:r>
              <a:rPr sz="1200" spc="-10" dirty="0">
                <a:latin typeface="Times New Roman"/>
                <a:cs typeface="Times New Roman"/>
              </a:rPr>
              <a:t> retrieved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from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3"/>
              </a:rPr>
              <a:t>http://en.wikibooks.org/wiki/ICT_in_Education/Notes#4</a:t>
            </a:r>
            <a:endParaRPr sz="1200">
              <a:latin typeface="Times New Roman"/>
              <a:cs typeface="Times New Roman"/>
            </a:endParaRPr>
          </a:p>
          <a:p>
            <a:pPr marL="264160" marR="889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Borgh,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K.,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Dickson,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(1992).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effects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children’s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writing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adding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speech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synthesis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word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processor.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Journal</a:t>
            </a:r>
            <a:r>
              <a:rPr sz="1200" i="1" spc="22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22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Research</a:t>
            </a:r>
            <a:r>
              <a:rPr sz="1200" i="1" spc="220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on </a:t>
            </a:r>
            <a:r>
              <a:rPr sz="1200" i="1" dirty="0">
                <a:latin typeface="Times New Roman"/>
                <a:cs typeface="Times New Roman"/>
              </a:rPr>
              <a:t>Computing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Education,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24</a:t>
            </a:r>
            <a:r>
              <a:rPr sz="1200" dirty="0">
                <a:latin typeface="Times New Roman"/>
                <a:cs typeface="Times New Roman"/>
              </a:rPr>
              <a:t>(4),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533-</a:t>
            </a:r>
            <a:r>
              <a:rPr sz="1200" spc="-20" dirty="0">
                <a:latin typeface="Times New Roman"/>
                <a:cs typeface="Times New Roman"/>
              </a:rPr>
              <a:t>544.</a:t>
            </a:r>
            <a:endParaRPr sz="1200">
              <a:latin typeface="Times New Roman"/>
              <a:cs typeface="Times New Roman"/>
            </a:endParaRPr>
          </a:p>
          <a:p>
            <a:pPr marL="264160" marR="10795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Doty,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E.,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Popplewell,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Byers,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35" dirty="0">
                <a:latin typeface="Times New Roman"/>
                <a:cs typeface="Times New Roman"/>
              </a:rPr>
              <a:t>G.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(2001).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Interactive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CD-</a:t>
            </a:r>
            <a:r>
              <a:rPr sz="1200" spc="-25" dirty="0">
                <a:latin typeface="Times New Roman"/>
                <a:cs typeface="Times New Roman"/>
              </a:rPr>
              <a:t>ROM </a:t>
            </a:r>
            <a:r>
              <a:rPr sz="1200" spc="-10" dirty="0">
                <a:latin typeface="Times New Roman"/>
                <a:cs typeface="Times New Roman"/>
              </a:rPr>
              <a:t>storybooks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readers’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reading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comprehension.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Journal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of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Research </a:t>
            </a:r>
            <a:r>
              <a:rPr sz="1200" i="1" dirty="0">
                <a:latin typeface="Times New Roman"/>
                <a:cs typeface="Times New Roman"/>
              </a:rPr>
              <a:t>on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Computing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Education,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33</a:t>
            </a:r>
            <a:r>
              <a:rPr sz="1200" dirty="0">
                <a:latin typeface="Times New Roman"/>
                <a:cs typeface="Times New Roman"/>
              </a:rPr>
              <a:t>(4),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374-</a:t>
            </a:r>
            <a:r>
              <a:rPr sz="1200" spc="-20" dirty="0">
                <a:latin typeface="Times New Roman"/>
                <a:cs typeface="Times New Roman"/>
              </a:rPr>
              <a:t>384.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Eric,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(2011).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Computers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Schools,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Digital</a:t>
            </a:r>
            <a:r>
              <a:rPr sz="1200" i="1" spc="1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Opportunities</a:t>
            </a:r>
            <a:r>
              <a:rPr sz="1200" i="1" spc="130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for </a:t>
            </a:r>
            <a:r>
              <a:rPr sz="1200" i="1" dirty="0">
                <a:latin typeface="Times New Roman"/>
                <a:cs typeface="Times New Roman"/>
              </a:rPr>
              <a:t>Development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spc="50" dirty="0">
                <a:latin typeface="Times New Roman"/>
                <a:cs typeface="Times New Roman"/>
              </a:rPr>
              <a:t>p.p.207-</a:t>
            </a:r>
            <a:r>
              <a:rPr sz="1200" dirty="0">
                <a:latin typeface="Times New Roman"/>
                <a:cs typeface="Times New Roman"/>
              </a:rPr>
              <a:t>247,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retrieved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  <a:hlinkClick r:id="rId4"/>
              </a:rPr>
              <a:t>http://learnlink.aed.org/</a:t>
            </a:r>
            <a:r>
              <a:rPr sz="1200" spc="-10" dirty="0">
                <a:latin typeface="Times New Roman"/>
                <a:cs typeface="Times New Roman"/>
              </a:rPr>
              <a:t> Publications/Sourcebook/chapter4/Computers_in_Schools_modelofuse.pdf</a:t>
            </a:r>
            <a:endParaRPr sz="1200">
              <a:latin typeface="Times New Roman"/>
              <a:cs typeface="Times New Roman"/>
            </a:endParaRPr>
          </a:p>
          <a:p>
            <a:pPr marL="264160" marR="8255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FAME.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(2010).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Evolution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Education,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Forecasting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Future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Year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2010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beyond.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</a:t>
            </a:r>
            <a:r>
              <a:rPr sz="1200" i="1" spc="-10" dirty="0">
                <a:latin typeface="Times New Roman"/>
                <a:cs typeface="Times New Roman"/>
              </a:rPr>
              <a:t>Edinburgh </a:t>
            </a:r>
            <a:r>
              <a:rPr sz="1200" i="1" dirty="0">
                <a:latin typeface="Times New Roman"/>
                <a:cs typeface="Times New Roman"/>
              </a:rPr>
              <a:t>Document</a:t>
            </a:r>
            <a:r>
              <a:rPr sz="1200" i="1" spc="-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5)</a:t>
            </a:r>
            <a:endParaRPr sz="1200">
              <a:latin typeface="Times New Roman"/>
              <a:cs typeface="Times New Roman"/>
            </a:endParaRPr>
          </a:p>
          <a:p>
            <a:pPr marL="264160" marR="762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IBM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(2005)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Improving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India’s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System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through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 </a:t>
            </a:r>
            <a:r>
              <a:rPr sz="1200" spc="-25" dirty="0">
                <a:latin typeface="Times New Roman"/>
                <a:cs typeface="Times New Roman"/>
              </a:rPr>
              <a:t>Technology,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IBM,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Banglore</a:t>
            </a:r>
            <a:endParaRPr sz="1200">
              <a:latin typeface="Times New Roman"/>
              <a:cs typeface="Times New Roman"/>
            </a:endParaRPr>
          </a:p>
          <a:p>
            <a:pPr marL="264160" marR="11430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IGNOU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(2000).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11</a:t>
            </a:r>
            <a:r>
              <a:rPr sz="1200" spc="-10" dirty="0">
                <a:latin typeface="Times New Roman"/>
                <a:cs typeface="Times New Roman"/>
              </a:rPr>
              <a:t> Application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Computer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Programmes,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Block-</a:t>
            </a:r>
            <a:r>
              <a:rPr sz="1200" spc="-50" dirty="0">
                <a:latin typeface="Times New Roman"/>
                <a:cs typeface="Times New Roman"/>
              </a:rPr>
              <a:t>3 </a:t>
            </a:r>
            <a:r>
              <a:rPr sz="1200" spc="-30" dirty="0">
                <a:latin typeface="Times New Roman"/>
                <a:cs typeface="Times New Roman"/>
              </a:rPr>
              <a:t>Software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Development,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ES-</a:t>
            </a:r>
            <a:r>
              <a:rPr sz="1200" spc="-30" dirty="0">
                <a:latin typeface="Times New Roman"/>
                <a:cs typeface="Times New Roman"/>
              </a:rPr>
              <a:t>361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Educational</a:t>
            </a:r>
            <a:r>
              <a:rPr sz="1200" spc="-45" dirty="0">
                <a:latin typeface="Times New Roman"/>
                <a:cs typeface="Times New Roman"/>
              </a:rPr>
              <a:t> Technology,</a:t>
            </a:r>
            <a:r>
              <a:rPr sz="1200" spc="-30" dirty="0">
                <a:latin typeface="Times New Roman"/>
                <a:cs typeface="Times New Roman"/>
              </a:rPr>
              <a:t> New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Delhi: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School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Education, IGNOU.</a:t>
            </a:r>
            <a:endParaRPr sz="1200">
              <a:latin typeface="Times New Roman"/>
              <a:cs typeface="Times New Roman"/>
            </a:endParaRPr>
          </a:p>
          <a:p>
            <a:pPr marL="264160" marR="889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Internet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Education: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Resource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Guide,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(2006).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Vitrine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Technologie- Éducation,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retrieved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5"/>
              </a:rPr>
              <a:t>http://www.ntic.org/internetguide.pdf</a:t>
            </a:r>
            <a:endParaRPr sz="1200">
              <a:latin typeface="Times New Roman"/>
              <a:cs typeface="Times New Roman"/>
            </a:endParaRPr>
          </a:p>
          <a:p>
            <a:pPr marL="264160" marR="11430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Krippel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G.,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McKee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Moody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(2009).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higher </a:t>
            </a:r>
            <a:r>
              <a:rPr sz="1200" dirty="0">
                <a:latin typeface="Times New Roman"/>
                <a:cs typeface="Times New Roman"/>
              </a:rPr>
              <a:t>education: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promises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pitfalls,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Journal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Instructional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Pedagogies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p.p. </a:t>
            </a:r>
            <a:r>
              <a:rPr sz="1200" spc="-10" dirty="0">
                <a:latin typeface="Times New Roman"/>
                <a:cs typeface="Times New Roman"/>
              </a:rPr>
              <a:t>1-</a:t>
            </a:r>
            <a:r>
              <a:rPr sz="1200" spc="-50" dirty="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  <a:p>
            <a:pPr marL="264160" marR="10795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Mishra,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Sharma,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(2004).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Interactive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Multimedia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Education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Training</a:t>
            </a:r>
            <a:r>
              <a:rPr sz="1200" spc="-10" dirty="0">
                <a:latin typeface="Times New Roman"/>
                <a:cs typeface="Times New Roman"/>
              </a:rPr>
              <a:t>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Idea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Publishing,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p.p.</a:t>
            </a:r>
            <a:r>
              <a:rPr sz="1200" spc="-25" dirty="0">
                <a:latin typeface="Times New Roman"/>
                <a:cs typeface="Times New Roman"/>
              </a:rPr>
              <a:t> 115-118</a:t>
            </a:r>
            <a:endParaRPr sz="1200">
              <a:latin typeface="Times New Roman"/>
              <a:cs typeface="Times New Roman"/>
            </a:endParaRPr>
          </a:p>
          <a:p>
            <a:pPr marL="271145" indent="-258445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CITE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(2006)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applications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Classroom,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retrieved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from</a:t>
            </a:r>
            <a:endParaRPr sz="1200">
              <a:latin typeface="Times New Roman"/>
              <a:cs typeface="Times New Roman"/>
            </a:endParaRPr>
          </a:p>
          <a:p>
            <a:pPr marL="264160">
              <a:lnSpc>
                <a:spcPct val="100000"/>
              </a:lnSpc>
            </a:pPr>
            <a:r>
              <a:rPr sz="1200" i="1" spc="-10" dirty="0">
                <a:latin typeface="Times New Roman"/>
                <a:cs typeface="Times New Roman"/>
                <a:hlinkClick r:id="rId6"/>
              </a:rPr>
              <a:t>www.cited.org/index.aspx?page_id=106</a:t>
            </a:r>
            <a:r>
              <a:rPr sz="1200" spc="-10" dirty="0">
                <a:latin typeface="Times New Roman"/>
                <a:cs typeface="Times New Roman"/>
                <a:hlinkClick r:id="rId6"/>
              </a:rPr>
              <a:t>ý</a:t>
            </a:r>
            <a:endParaRPr sz="1200">
              <a:latin typeface="Times New Roman"/>
              <a:cs typeface="Times New Roman"/>
            </a:endParaRPr>
          </a:p>
          <a:p>
            <a:pPr marL="264160" marR="11430" indent="-25146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Oliver,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(2000).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What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Multimedia?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Retrieved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November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13,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2007,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from </a:t>
            </a:r>
            <a:r>
              <a:rPr sz="1200" spc="-10" dirty="0">
                <a:latin typeface="Times New Roman"/>
                <a:cs typeface="Times New Roman"/>
                <a:hlinkClick r:id="rId7"/>
              </a:rPr>
              <a:t>http://www.herts.ac.uk/ltdu/technology/what_is_multimedia.html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605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94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5" y="284481"/>
            <a:ext cx="1388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imes New Roman"/>
                <a:cs typeface="Times New Roman"/>
              </a:rPr>
              <a:t>Assessment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Learning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and</a:t>
            </a:r>
            <a:r>
              <a:rPr sz="900" b="1" dirty="0">
                <a:latin typeface="Times New Roman"/>
                <a:cs typeface="Times New Roman"/>
              </a:rPr>
              <a:t> Use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of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ICTs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8322" y="276861"/>
            <a:ext cx="4818380" cy="4848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8890" indent="-251460" algn="just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Sansanwal,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D.N.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(2009).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Use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of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ICT</a:t>
            </a:r>
            <a:r>
              <a:rPr sz="1200" i="1" spc="-5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spc="-20" dirty="0">
                <a:latin typeface="Times New Roman"/>
                <a:cs typeface="Times New Roman"/>
              </a:rPr>
              <a:t>Teaching,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learning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and</a:t>
            </a:r>
            <a:r>
              <a:rPr sz="1200" i="1" spc="-2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evaluation, </a:t>
            </a:r>
            <a:r>
              <a:rPr sz="1200" dirty="0">
                <a:latin typeface="Times New Roman"/>
                <a:cs typeface="Times New Roman"/>
              </a:rPr>
              <a:t>Central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Institute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Technology, </a:t>
            </a:r>
            <a:r>
              <a:rPr sz="1200" spc="-30" dirty="0">
                <a:latin typeface="Times New Roman"/>
                <a:cs typeface="Times New Roman"/>
              </a:rPr>
              <a:t>NCERT,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Delhi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State </a:t>
            </a:r>
            <a:r>
              <a:rPr sz="1200" spc="-20" dirty="0">
                <a:latin typeface="Times New Roman"/>
                <a:cs typeface="Times New Roman"/>
              </a:rPr>
              <a:t>Institute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Education,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Chandigarh,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Educational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Technology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Lecture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Series, </a:t>
            </a:r>
            <a:r>
              <a:rPr sz="1200" dirty="0">
                <a:latin typeface="Times New Roman"/>
                <a:cs typeface="Times New Roman"/>
              </a:rPr>
              <a:t>February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27,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retrieved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2"/>
              </a:rPr>
              <a:t>http://www.scribd.com/doc/61923699/Use-</a:t>
            </a:r>
            <a:r>
              <a:rPr sz="1200" spc="-25" dirty="0">
                <a:latin typeface="Times New Roman"/>
                <a:cs typeface="Times New Roman"/>
                <a:hlinkClick r:id="rId2"/>
              </a:rPr>
              <a:t>of-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ICT-</a:t>
            </a:r>
            <a:r>
              <a:rPr sz="1200" spc="-10" dirty="0">
                <a:latin typeface="Times New Roman"/>
                <a:cs typeface="Times New Roman"/>
              </a:rPr>
              <a:t>in-</a:t>
            </a:r>
            <a:r>
              <a:rPr sz="1200" spc="-30" dirty="0">
                <a:latin typeface="Times New Roman"/>
                <a:cs typeface="Times New Roman"/>
              </a:rPr>
              <a:t>Teaching-</a:t>
            </a:r>
            <a:r>
              <a:rPr sz="1200" spc="-20" dirty="0">
                <a:latin typeface="Times New Roman"/>
                <a:cs typeface="Times New Roman"/>
              </a:rPr>
              <a:t>Learning-and-</a:t>
            </a:r>
            <a:r>
              <a:rPr sz="1200" spc="-10" dirty="0">
                <a:latin typeface="Times New Roman"/>
                <a:cs typeface="Times New Roman"/>
              </a:rPr>
              <a:t>Evaluation</a:t>
            </a:r>
            <a:endParaRPr sz="1200">
              <a:latin typeface="Times New Roman"/>
              <a:cs typeface="Times New Roman"/>
            </a:endParaRPr>
          </a:p>
          <a:p>
            <a:pPr marL="264160" marR="9525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35" dirty="0">
                <a:latin typeface="Times New Roman"/>
                <a:cs typeface="Times New Roman"/>
              </a:rPr>
              <a:t>Sen.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90" dirty="0">
                <a:latin typeface="Times New Roman"/>
                <a:cs typeface="Times New Roman"/>
              </a:rPr>
              <a:t>V.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(2011)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What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95" dirty="0">
                <a:latin typeface="Times New Roman"/>
                <a:cs typeface="Times New Roman"/>
              </a:rPr>
              <a:t>do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90" dirty="0">
                <a:latin typeface="Times New Roman"/>
                <a:cs typeface="Times New Roman"/>
              </a:rPr>
              <a:t>You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Mean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by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Computer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Assisted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Learning?,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retrieved </a:t>
            </a:r>
            <a:r>
              <a:rPr sz="1200" spc="-25" dirty="0">
                <a:latin typeface="Times New Roman"/>
                <a:cs typeface="Times New Roman"/>
              </a:rPr>
              <a:t>from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  <a:hlinkClick r:id="rId3"/>
              </a:rPr>
              <a:t>http://www.preservearticles.com/2011122018613/what-do-you-</a:t>
            </a:r>
            <a:r>
              <a:rPr sz="1200" spc="-10" dirty="0">
                <a:latin typeface="Times New Roman"/>
                <a:cs typeface="Times New Roman"/>
                <a:hlinkClick r:id="rId3"/>
              </a:rPr>
              <a:t>mean-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by-computer-</a:t>
            </a:r>
            <a:r>
              <a:rPr sz="1200" spc="-10" dirty="0">
                <a:latin typeface="Times New Roman"/>
                <a:cs typeface="Times New Roman"/>
              </a:rPr>
              <a:t>assisted-learning.html</a:t>
            </a:r>
            <a:endParaRPr sz="1200">
              <a:latin typeface="Times New Roman"/>
              <a:cs typeface="Times New Roman"/>
            </a:endParaRPr>
          </a:p>
          <a:p>
            <a:pPr marL="264160" marR="889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Synthesis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Report,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(2002).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results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Foresight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Workshop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organized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 part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FP7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Blue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Skies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Project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FarHorizon,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2-</a:t>
            </a:r>
            <a:r>
              <a:rPr sz="1200" spc="-10" dirty="0">
                <a:latin typeface="Times New Roman"/>
                <a:cs typeface="Times New Roman"/>
              </a:rPr>
              <a:t>3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December,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Brussels</a:t>
            </a:r>
            <a:endParaRPr sz="1200">
              <a:latin typeface="Times New Roman"/>
              <a:cs typeface="Times New Roman"/>
            </a:endParaRPr>
          </a:p>
          <a:p>
            <a:pPr marL="264160" marR="8890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30" dirty="0">
                <a:latin typeface="Times New Roman"/>
                <a:cs typeface="Times New Roman"/>
              </a:rPr>
              <a:t>Tierney,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J.,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Kieffer,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R.,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Whalin,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K.,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Desai,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L.,</a:t>
            </a:r>
            <a:r>
              <a:rPr sz="1200" spc="-25" dirty="0">
                <a:latin typeface="Times New Roman"/>
                <a:cs typeface="Times New Roman"/>
              </a:rPr>
              <a:t> Moss,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G.,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Harris,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J.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E.,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et </a:t>
            </a:r>
            <a:r>
              <a:rPr sz="1200" dirty="0">
                <a:latin typeface="Times New Roman"/>
                <a:cs typeface="Times New Roman"/>
              </a:rPr>
              <a:t>al.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(1997).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Assessing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impact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hypertext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learners’ architecture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literacy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different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disciplines: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follow-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studies.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Reading </a:t>
            </a:r>
            <a:r>
              <a:rPr sz="1200" i="1" spc="-30" dirty="0">
                <a:latin typeface="Times New Roman"/>
                <a:cs typeface="Times New Roman"/>
              </a:rPr>
              <a:t>Online</a:t>
            </a:r>
            <a:r>
              <a:rPr sz="1200" i="1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(1096-</a:t>
            </a:r>
            <a:r>
              <a:rPr sz="1200" dirty="0">
                <a:latin typeface="Times New Roman"/>
                <a:cs typeface="Times New Roman"/>
              </a:rPr>
              <a:t>1232).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Retrieved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from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  <a:hlinkClick r:id="rId4"/>
              </a:rPr>
              <a:t>http://www.readingonline.org/research/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impact.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UNESCO,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(2001).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ICT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quality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effective </a:t>
            </a:r>
            <a:r>
              <a:rPr sz="1200" dirty="0">
                <a:latin typeface="Times New Roman"/>
                <a:cs typeface="Times New Roman"/>
              </a:rPr>
              <a:t>management: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Report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Seventh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UNESCO-ACE/D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International Conference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Education: Bangkok,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Thailand,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UNESCO</a:t>
            </a:r>
            <a:endParaRPr sz="1200">
              <a:latin typeface="Times New Roman"/>
              <a:cs typeface="Times New Roman"/>
            </a:endParaRPr>
          </a:p>
          <a:p>
            <a:pPr marL="264160" marR="8890" indent="-251460" algn="just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264160" algn="l"/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	Vyas,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V.,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Sharma,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Kumar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(2002).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Educational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spc="-30" dirty="0">
                <a:latin typeface="Times New Roman"/>
                <a:cs typeface="Times New Roman"/>
              </a:rPr>
              <a:t>India.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i="1" spc="-35" dirty="0">
                <a:latin typeface="Times New Roman"/>
                <a:cs typeface="Times New Roman"/>
              </a:rPr>
              <a:t>Turkish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Online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Journal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50" dirty="0">
                <a:latin typeface="Times New Roman"/>
                <a:cs typeface="Times New Roman"/>
              </a:rPr>
              <a:t>of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Distance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Education-</a:t>
            </a:r>
            <a:r>
              <a:rPr sz="1200" i="1" spc="-35" dirty="0">
                <a:latin typeface="Times New Roman"/>
                <a:cs typeface="Times New Roman"/>
              </a:rPr>
              <a:t>TOJDE</a:t>
            </a:r>
            <a:r>
              <a:rPr sz="1200" spc="-35" dirty="0">
                <a:latin typeface="Times New Roman"/>
                <a:cs typeface="Times New Roman"/>
              </a:rPr>
              <a:t>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3(3).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Retrieved from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5"/>
              </a:rPr>
              <a:t>http://tojde.anadolu.edu.tr/tojde7/articles/educationalradio.htm</a:t>
            </a:r>
            <a:endParaRPr sz="1200">
              <a:latin typeface="Times New Roman"/>
              <a:cs typeface="Times New Roman"/>
            </a:endParaRPr>
          </a:p>
          <a:p>
            <a:pPr marL="263525" marR="8890" indent="-251460" algn="just">
              <a:lnSpc>
                <a:spcPct val="100000"/>
              </a:lnSpc>
              <a:spcBef>
                <a:spcPts val="565"/>
              </a:spcBef>
              <a:buSzPct val="91666"/>
              <a:buFont typeface="Symbol"/>
              <a:buChar char=""/>
              <a:tabLst>
                <a:tab pos="263525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35" dirty="0">
                <a:latin typeface="Times New Roman"/>
                <a:cs typeface="Times New Roman"/>
              </a:rPr>
              <a:t>Vyas,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V.,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Sharma,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Kumar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(2002).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television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spc="-30" dirty="0">
                <a:latin typeface="Times New Roman"/>
                <a:cs typeface="Times New Roman"/>
              </a:rPr>
              <a:t>India.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i="1" spc="-35" dirty="0">
                <a:latin typeface="Times New Roman"/>
                <a:cs typeface="Times New Roman"/>
              </a:rPr>
              <a:t>Turkish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Online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Journal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50" dirty="0">
                <a:latin typeface="Times New Roman"/>
                <a:cs typeface="Times New Roman"/>
              </a:rPr>
              <a:t>of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Distance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spc="-30" dirty="0">
                <a:latin typeface="Times New Roman"/>
                <a:cs typeface="Times New Roman"/>
              </a:rPr>
              <a:t>Education-</a:t>
            </a:r>
            <a:r>
              <a:rPr sz="1200" i="1" spc="-35" dirty="0">
                <a:latin typeface="Times New Roman"/>
                <a:cs typeface="Times New Roman"/>
              </a:rPr>
              <a:t>TOJDE</a:t>
            </a:r>
            <a:r>
              <a:rPr sz="1200" spc="-35" dirty="0">
                <a:latin typeface="Times New Roman"/>
                <a:cs typeface="Times New Roman"/>
              </a:rPr>
              <a:t>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3(4).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Retrieved from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6"/>
              </a:rPr>
              <a:t>http://tojde.anadolu.edu.tr/tojde8/articles/educationaltv.htm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61032" y="5257800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61032" y="5539739"/>
            <a:ext cx="4788535" cy="0"/>
          </a:xfrm>
          <a:custGeom>
            <a:avLst/>
            <a:gdLst/>
            <a:ahLst/>
            <a:cxnLst/>
            <a:rect l="l" t="t" r="r" b="b"/>
            <a:pathLst>
              <a:path w="4788534">
                <a:moveTo>
                  <a:pt x="0" y="0"/>
                </a:moveTo>
                <a:lnTo>
                  <a:pt x="47884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48329" y="5258308"/>
            <a:ext cx="4817110" cy="4407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12.9</a:t>
            </a:r>
            <a:r>
              <a:rPr sz="1600" b="1" spc="4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ANSWERS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TO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CHECK</a:t>
            </a:r>
            <a:r>
              <a:rPr sz="1600" b="1" spc="-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YOUR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PROGRESS</a:t>
            </a:r>
            <a:endParaRPr sz="1600">
              <a:latin typeface="Times New Roman"/>
              <a:cs typeface="Times New Roman"/>
            </a:endParaRPr>
          </a:p>
          <a:p>
            <a:pPr marL="264160" marR="7620" indent="-251460" algn="just">
              <a:lnSpc>
                <a:spcPct val="100000"/>
              </a:lnSpc>
              <a:spcBef>
                <a:spcPts val="940"/>
              </a:spcBef>
              <a:buAutoNum type="arabicParenR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Information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communication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technology</a:t>
            </a:r>
            <a:r>
              <a:rPr sz="1200" spc="-10" dirty="0">
                <a:latin typeface="Times New Roman"/>
                <a:cs typeface="Times New Roman"/>
              </a:rPr>
              <a:t> consists </a:t>
            </a:r>
            <a:r>
              <a:rPr sz="1200" spc="-3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three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specific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terms, </a:t>
            </a:r>
            <a:r>
              <a:rPr sz="1200" b="1" spc="-30" dirty="0">
                <a:latin typeface="Times New Roman"/>
                <a:cs typeface="Times New Roman"/>
              </a:rPr>
              <a:t>information,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30" dirty="0">
                <a:latin typeface="Times New Roman"/>
                <a:cs typeface="Times New Roman"/>
              </a:rPr>
              <a:t>communication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b="1" spc="-30" dirty="0">
                <a:latin typeface="Times New Roman"/>
                <a:cs typeface="Times New Roman"/>
              </a:rPr>
              <a:t>technology</a:t>
            </a:r>
            <a:r>
              <a:rPr sz="1200" spc="-30" dirty="0">
                <a:latin typeface="Times New Roman"/>
                <a:cs typeface="Times New Roman"/>
              </a:rPr>
              <a:t>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Communicating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 </a:t>
            </a:r>
            <a:r>
              <a:rPr sz="1200" dirty="0">
                <a:latin typeface="Times New Roman"/>
                <a:cs typeface="Times New Roman"/>
              </a:rPr>
              <a:t>effectively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making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appropriate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technology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called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technology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(ICT).</a:t>
            </a:r>
            <a:endParaRPr sz="1200">
              <a:latin typeface="Times New Roman"/>
              <a:cs typeface="Times New Roman"/>
            </a:endParaRPr>
          </a:p>
          <a:p>
            <a:pPr marL="264160" marR="7620" indent="-251460" algn="just">
              <a:lnSpc>
                <a:spcPct val="100000"/>
              </a:lnSpc>
              <a:spcBef>
                <a:spcPts val="565"/>
              </a:spcBef>
              <a:buAutoNum type="arabicParenR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35" dirty="0">
                <a:latin typeface="Times New Roman"/>
                <a:cs typeface="Times New Roman"/>
              </a:rPr>
              <a:t>Radio,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television,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video,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DVD,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telephone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(both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fixed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line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mobile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phones), </a:t>
            </a:r>
            <a:r>
              <a:rPr sz="1200" dirty="0">
                <a:latin typeface="Times New Roman"/>
                <a:cs typeface="Times New Roman"/>
              </a:rPr>
              <a:t>satellite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systems,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hardware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software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etc.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are </a:t>
            </a:r>
            <a:r>
              <a:rPr sz="1200" spc="-10" dirty="0">
                <a:latin typeface="Times New Roman"/>
                <a:cs typeface="Times New Roman"/>
              </a:rPr>
              <a:t>included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under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ICT.</a:t>
            </a:r>
            <a:endParaRPr sz="1200">
              <a:latin typeface="Times New Roman"/>
              <a:cs typeface="Times New Roman"/>
            </a:endParaRPr>
          </a:p>
          <a:p>
            <a:pPr marL="264160" marR="5080" indent="-251460" algn="just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ICTs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classroom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diagnostic </a:t>
            </a:r>
            <a:r>
              <a:rPr sz="1200" dirty="0">
                <a:latin typeface="Times New Roman"/>
                <a:cs typeface="Times New Roman"/>
              </a:rPr>
              <a:t>testing, remedial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evaluation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activities, psychological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analysis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learners,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development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reasoning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thinking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among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instructional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material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development.</a:t>
            </a:r>
            <a:endParaRPr sz="1200">
              <a:latin typeface="Times New Roman"/>
              <a:cs typeface="Times New Roman"/>
            </a:endParaRPr>
          </a:p>
          <a:p>
            <a:pPr marL="270510" indent="-257810" algn="just">
              <a:lnSpc>
                <a:spcPct val="100000"/>
              </a:lnSpc>
              <a:spcBef>
                <a:spcPts val="565"/>
              </a:spcBef>
              <a:buAutoNum type="arabicParenR"/>
              <a:tabLst>
                <a:tab pos="270510" algn="l"/>
              </a:tabLst>
            </a:pPr>
            <a:r>
              <a:rPr sz="1200" spc="-10" dirty="0">
                <a:latin typeface="Times New Roman"/>
                <a:cs typeface="Times New Roman"/>
              </a:rPr>
              <a:t>Write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basis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observations.</a:t>
            </a:r>
            <a:endParaRPr sz="1200">
              <a:latin typeface="Times New Roman"/>
              <a:cs typeface="Times New Roman"/>
            </a:endParaRPr>
          </a:p>
          <a:p>
            <a:pPr marL="264160" marR="7620" indent="-251460" algn="just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Radio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broadcast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invoke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participation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every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step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process.</a:t>
            </a:r>
            <a:endParaRPr sz="1200">
              <a:latin typeface="Times New Roman"/>
              <a:cs typeface="Times New Roman"/>
            </a:endParaRPr>
          </a:p>
          <a:p>
            <a:pPr marL="264160" marR="5715" indent="762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commended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correct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answers,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hard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in-class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instructed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praise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their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effort.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addition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to </a:t>
            </a:r>
            <a:r>
              <a:rPr sz="1200" spc="-30" dirty="0">
                <a:latin typeface="Times New Roman"/>
                <a:cs typeface="Times New Roman"/>
              </a:rPr>
              <a:t>respect,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good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manners,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and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equitable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interaction,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the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program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makes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 </a:t>
            </a:r>
            <a:r>
              <a:rPr sz="1200" dirty="0">
                <a:latin typeface="Times New Roman"/>
                <a:cs typeface="Times New Roman"/>
              </a:rPr>
              <a:t>fun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both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students.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improves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‘content </a:t>
            </a:r>
            <a:r>
              <a:rPr sz="1200" spc="-25" dirty="0">
                <a:latin typeface="Times New Roman"/>
                <a:cs typeface="Times New Roman"/>
              </a:rPr>
              <a:t>knowledge,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students’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attendance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classroom,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language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and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communication abilities,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4088" y="9630157"/>
            <a:ext cx="1663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Times New Roman"/>
                <a:cs typeface="Times New Roman"/>
              </a:rPr>
              <a:t>95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5970" y="284481"/>
            <a:ext cx="1108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latin typeface="Times New Roman"/>
                <a:cs typeface="Times New Roman"/>
              </a:rPr>
              <a:t>ICTs</a:t>
            </a:r>
            <a:r>
              <a:rPr sz="900" b="1" spc="-3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for</a:t>
            </a:r>
            <a:r>
              <a:rPr sz="900" b="1" spc="-5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Teaching</a:t>
            </a:r>
            <a:r>
              <a:rPr sz="900" b="1" spc="-25" dirty="0">
                <a:latin typeface="Times New Roman"/>
                <a:cs typeface="Times New Roman"/>
              </a:rPr>
              <a:t> and</a:t>
            </a:r>
            <a:endParaRPr sz="9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900" b="1" spc="-10" dirty="0">
                <a:latin typeface="Times New Roman"/>
                <a:cs typeface="Times New Roman"/>
              </a:rPr>
              <a:t>Learning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7" y="276861"/>
            <a:ext cx="4817745" cy="291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6985" indent="-251460" algn="just">
              <a:lnSpc>
                <a:spcPct val="100000"/>
              </a:lnSpc>
              <a:spcBef>
                <a:spcPts val="100"/>
              </a:spcBef>
              <a:buAutoNum type="arabicParenR" startAt="6"/>
              <a:tabLst>
                <a:tab pos="264160" algn="l"/>
                <a:tab pos="270510" algn="l"/>
              </a:tabLst>
            </a:pP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Television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broadcasting</a:t>
            </a:r>
            <a:r>
              <a:rPr sz="1200" dirty="0">
                <a:latin typeface="Times New Roman"/>
                <a:cs typeface="Times New Roman"/>
              </a:rPr>
              <a:t> brings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 </a:t>
            </a:r>
            <a:r>
              <a:rPr sz="1200" spc="-10" dirty="0">
                <a:latin typeface="Times New Roman"/>
                <a:cs typeface="Times New Roman"/>
              </a:rPr>
              <a:t>qualitative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improvements</a:t>
            </a:r>
            <a:r>
              <a:rPr sz="1200" dirty="0">
                <a:latin typeface="Times New Roman"/>
                <a:cs typeface="Times New Roman"/>
              </a:rPr>
              <a:t> 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teaching </a:t>
            </a:r>
            <a:r>
              <a:rPr sz="1200" dirty="0">
                <a:latin typeface="Times New Roman"/>
                <a:cs typeface="Times New Roman"/>
              </a:rPr>
              <a:t>learning.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removes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pedagogical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difficulties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0" dirty="0">
                <a:latin typeface="Times New Roman"/>
                <a:cs typeface="Times New Roman"/>
              </a:rPr>
              <a:t> various </a:t>
            </a:r>
            <a:r>
              <a:rPr sz="1200" spc="-35" dirty="0">
                <a:latin typeface="Times New Roman"/>
                <a:cs typeface="Times New Roman"/>
              </a:rPr>
              <a:t>subjects.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Direct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observation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many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processes,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experiments,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etc.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are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possible. It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interact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other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teachers,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experts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field.</a:t>
            </a:r>
            <a:endParaRPr sz="1200">
              <a:latin typeface="Times New Roman"/>
              <a:cs typeface="Times New Roman"/>
            </a:endParaRPr>
          </a:p>
          <a:p>
            <a:pPr marL="263525" marR="8255" indent="-251460" algn="just">
              <a:lnSpc>
                <a:spcPct val="100000"/>
              </a:lnSpc>
              <a:spcBef>
                <a:spcPts val="850"/>
              </a:spcBef>
              <a:buAutoNum type="arabicParenR" startAt="6"/>
              <a:tabLst>
                <a:tab pos="263525" algn="l"/>
                <a:tab pos="269875" algn="l"/>
              </a:tabLst>
            </a:pPr>
            <a:r>
              <a:rPr sz="1200" dirty="0">
                <a:latin typeface="Times New Roman"/>
                <a:cs typeface="Times New Roman"/>
              </a:rPr>
              <a:t>	Computer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assisted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(CAL)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providing </a:t>
            </a:r>
            <a:r>
              <a:rPr sz="1200" spc="-30" dirty="0">
                <a:latin typeface="Times New Roman"/>
                <a:cs typeface="Times New Roman"/>
              </a:rPr>
              <a:t>programmed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instructions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information.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Students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learn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per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their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learning </a:t>
            </a:r>
            <a:r>
              <a:rPr sz="1200" dirty="0">
                <a:latin typeface="Times New Roman"/>
                <a:cs typeface="Times New Roman"/>
              </a:rPr>
              <a:t>speed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problems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associated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it.</a:t>
            </a:r>
            <a:endParaRPr sz="1200">
              <a:latin typeface="Times New Roman"/>
              <a:cs typeface="Times New Roman"/>
            </a:endParaRPr>
          </a:p>
          <a:p>
            <a:pPr marL="263525" marR="5080" indent="-251460" algn="just">
              <a:lnSpc>
                <a:spcPct val="100000"/>
              </a:lnSpc>
              <a:spcBef>
                <a:spcPts val="850"/>
              </a:spcBef>
              <a:buAutoNum type="arabicParenR" startAt="6"/>
              <a:tabLst>
                <a:tab pos="263525" algn="l"/>
                <a:tab pos="269875" algn="l"/>
              </a:tabLst>
            </a:pPr>
            <a:r>
              <a:rPr sz="1200" dirty="0">
                <a:latin typeface="Times New Roman"/>
                <a:cs typeface="Times New Roman"/>
              </a:rPr>
              <a:t>	Internet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teachers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from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3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resources,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3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tutoring,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taking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</a:t>
            </a:r>
            <a:r>
              <a:rPr sz="1200" spc="3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based multimedia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applications,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self-</a:t>
            </a:r>
            <a:r>
              <a:rPr sz="1200" dirty="0">
                <a:latin typeface="Times New Roman"/>
                <a:cs typeface="Times New Roman"/>
              </a:rPr>
              <a:t>paced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learning</a:t>
            </a:r>
            <a:r>
              <a:rPr sz="1200" spc="-20" dirty="0">
                <a:latin typeface="Times New Roman"/>
                <a:cs typeface="Times New Roman"/>
              </a:rPr>
              <a:t> etc.</a:t>
            </a:r>
            <a:endParaRPr sz="1200">
              <a:latin typeface="Times New Roman"/>
              <a:cs typeface="Times New Roman"/>
            </a:endParaRPr>
          </a:p>
          <a:p>
            <a:pPr marL="263525" marR="9525" indent="-251460" algn="just">
              <a:lnSpc>
                <a:spcPct val="100000"/>
              </a:lnSpc>
              <a:spcBef>
                <a:spcPts val="855"/>
              </a:spcBef>
              <a:buAutoNum type="arabicParenR" startAt="6"/>
              <a:tabLst>
                <a:tab pos="263525" algn="l"/>
                <a:tab pos="269875" algn="l"/>
              </a:tabLst>
            </a:pPr>
            <a:r>
              <a:rPr sz="1200" dirty="0">
                <a:latin typeface="Times New Roman"/>
                <a:cs typeface="Times New Roman"/>
              </a:rPr>
              <a:t>	There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multimedia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applications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radio,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television,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audio/video </a:t>
            </a:r>
            <a:r>
              <a:rPr sz="1200" dirty="0">
                <a:latin typeface="Times New Roman"/>
                <a:cs typeface="Times New Roman"/>
              </a:rPr>
              <a:t>CD/DVDs,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interactive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counseling,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mobile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phones,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filmstrips,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slides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etc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computers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required.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7" y="3269997"/>
            <a:ext cx="4815840" cy="20694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10)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Mobiles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ways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education:</a:t>
            </a:r>
            <a:endParaRPr sz="1200">
              <a:latin typeface="Times New Roman"/>
              <a:cs typeface="Times New Roman"/>
            </a:endParaRPr>
          </a:p>
          <a:p>
            <a:pPr marL="545465" marR="5080" indent="-274320">
              <a:lnSpc>
                <a:spcPct val="100000"/>
              </a:lnSpc>
              <a:spcBef>
                <a:spcPts val="850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send</a:t>
            </a:r>
            <a:r>
              <a:rPr sz="1200" spc="-10" dirty="0">
                <a:latin typeface="Times New Roman"/>
                <a:cs typeface="Times New Roman"/>
              </a:rPr>
              <a:t> definitions, </a:t>
            </a:r>
            <a:r>
              <a:rPr sz="1200" dirty="0">
                <a:latin typeface="Times New Roman"/>
                <a:cs typeface="Times New Roman"/>
              </a:rPr>
              <a:t>small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formula,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math</a:t>
            </a:r>
            <a:r>
              <a:rPr sz="1200" spc="-10" dirty="0">
                <a:latin typeface="Times New Roman"/>
                <a:cs typeface="Times New Roman"/>
              </a:rPr>
              <a:t> equations, difficult 	</a:t>
            </a:r>
            <a:r>
              <a:rPr sz="1200" dirty="0">
                <a:latin typeface="Times New Roman"/>
                <a:cs typeface="Times New Roman"/>
              </a:rPr>
              <a:t>words,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marL="545465" indent="-27432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45465" algn="l"/>
              </a:tabLst>
            </a:pP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internet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browser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endless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endParaRPr sz="1200">
              <a:latin typeface="Times New Roman"/>
              <a:cs typeface="Times New Roman"/>
            </a:endParaRPr>
          </a:p>
          <a:p>
            <a:pPr marL="545465" indent="-27432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45465" algn="l"/>
              </a:tabLst>
            </a:pPr>
            <a:r>
              <a:rPr sz="1200" dirty="0">
                <a:latin typeface="Times New Roman"/>
                <a:cs typeface="Times New Roman"/>
              </a:rPr>
              <a:t>Read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articles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current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books</a:t>
            </a:r>
            <a:endParaRPr sz="1200">
              <a:latin typeface="Times New Roman"/>
              <a:cs typeface="Times New Roman"/>
            </a:endParaRPr>
          </a:p>
          <a:p>
            <a:pPr marL="545465" marR="5080" indent="-274320">
              <a:lnSpc>
                <a:spcPct val="100000"/>
              </a:lnSpc>
              <a:spcBef>
                <a:spcPts val="56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Download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education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such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Google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Maps,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Google 	</a:t>
            </a:r>
            <a:r>
              <a:rPr sz="1200" dirty="0">
                <a:latin typeface="Times New Roman"/>
                <a:cs typeface="Times New Roman"/>
              </a:rPr>
              <a:t>books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GPS</a:t>
            </a:r>
            <a:endParaRPr sz="1200">
              <a:latin typeface="Times New Roman"/>
              <a:cs typeface="Times New Roman"/>
            </a:endParaRPr>
          </a:p>
          <a:p>
            <a:pPr marL="545465" marR="5080" indent="-27432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551815" algn="l"/>
              </a:tabLst>
            </a:pP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digital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video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camera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mobile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pictures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during 	</a:t>
            </a:r>
            <a:r>
              <a:rPr sz="1200" dirty="0">
                <a:latin typeface="Times New Roman"/>
                <a:cs typeface="Times New Roman"/>
              </a:rPr>
              <a:t>visit,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excursion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school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projects,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5229</Words>
  <Application>Microsoft Office PowerPoint</Application>
  <PresentationFormat>Custom</PresentationFormat>
  <Paragraphs>485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BES-002B3E.p65</dc:title>
  <dc:creator>Administrator</dc:creator>
  <cp:lastModifiedBy>patel</cp:lastModifiedBy>
  <cp:revision>1</cp:revision>
  <dcterms:created xsi:type="dcterms:W3CDTF">2023-10-21T05:25:01Z</dcterms:created>
  <dcterms:modified xsi:type="dcterms:W3CDTF">2023-10-21T05:28:25Z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2013-06-21T00:00:00Z</vt:filetime>
  </property>
  <property fmtid="{D5CDD505-2E9C-101B-9397-08002B2CF9AE}" pid="3" name="Creator">
    <vt:lpwstr>PageMaker 6.5</vt:lpwstr>
  </property>
  <property fmtid="{D5CDD505-2E9C-101B-9397-08002B2CF9AE}" pid="4" name="LastSaved">
    <vt:filetime>2023-10-21T00:00:00Z</vt:filetime>
  </property>
  <property fmtid="{D5CDD505-2E9C-101B-9397-08002B2CF9AE}" pid="5" name="Producer">
    <vt:lpwstr>GPL Ghostscript 8.64</vt:lpwstr>
  </property>
</Properties>
</file>